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31.xml" ContentType="application/vnd.openxmlformats-officedocument.presentationml.notesSlide+xml"/>
  <Override PartName="/ppt/charts/chart10.xml" ContentType="application/vnd.openxmlformats-officedocument.drawingml.chart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67" r:id="rId4"/>
    <p:sldId id="274" r:id="rId5"/>
    <p:sldId id="276" r:id="rId6"/>
    <p:sldId id="275" r:id="rId7"/>
    <p:sldId id="277" r:id="rId8"/>
    <p:sldId id="268" r:id="rId9"/>
    <p:sldId id="297" r:id="rId10"/>
    <p:sldId id="298" r:id="rId11"/>
    <p:sldId id="299" r:id="rId12"/>
    <p:sldId id="300" r:id="rId13"/>
    <p:sldId id="270" r:id="rId14"/>
    <p:sldId id="271" r:id="rId15"/>
    <p:sldId id="278" r:id="rId16"/>
    <p:sldId id="279" r:id="rId17"/>
    <p:sldId id="258" r:id="rId18"/>
    <p:sldId id="294" r:id="rId19"/>
    <p:sldId id="259" r:id="rId20"/>
    <p:sldId id="269" r:id="rId21"/>
    <p:sldId id="272" r:id="rId22"/>
    <p:sldId id="287" r:id="rId23"/>
    <p:sldId id="273" r:id="rId24"/>
    <p:sldId id="292" r:id="rId25"/>
    <p:sldId id="291" r:id="rId26"/>
    <p:sldId id="293" r:id="rId27"/>
    <p:sldId id="296" r:id="rId28"/>
    <p:sldId id="295" r:id="rId29"/>
    <p:sldId id="265" r:id="rId30"/>
    <p:sldId id="280" r:id="rId31"/>
    <p:sldId id="281" r:id="rId32"/>
    <p:sldId id="283" r:id="rId33"/>
    <p:sldId id="282" r:id="rId34"/>
    <p:sldId id="301" r:id="rId35"/>
    <p:sldId id="302" r:id="rId36"/>
    <p:sldId id="303" r:id="rId37"/>
    <p:sldId id="304" r:id="rId38"/>
    <p:sldId id="306" r:id="rId39"/>
    <p:sldId id="307" r:id="rId40"/>
    <p:sldId id="266" r:id="rId41"/>
    <p:sldId id="264" r:id="rId42"/>
    <p:sldId id="289" r:id="rId43"/>
    <p:sldId id="261" r:id="rId4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75A5"/>
    <a:srgbClr val="94CE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00" autoAdjust="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ni\Desktop\PED\CD-ENTREGUE\PED-NBR-Plano%20de%20Negocio_Docs%20de%20suporte\plano%20financeiro_NBR_v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3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&#226;nia\Desktop\Question&#225;rios-PED\PED_question&#225;rios_NBR_vania_v0.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4"/>
  <c:chart>
    <c:title>
      <c:layout>
        <c:manualLayout>
          <c:xMode val="edge"/>
          <c:yMode val="edge"/>
          <c:x val="0.13639235441817199"/>
          <c:y val="3.0113218037675226E-3"/>
        </c:manualLayout>
      </c:layout>
      <c:txPr>
        <a:bodyPr/>
        <a:lstStyle/>
        <a:p>
          <a:pPr>
            <a:defRPr sz="1600" b="0"/>
          </a:pPr>
          <a:endParaRPr lang="pt-PT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1133222034218874E-2"/>
          <c:y val="0.17765600109234922"/>
          <c:w val="0.71151308052410767"/>
          <c:h val="0.82046016573346026"/>
        </c:manualLayout>
      </c:layout>
      <c:pie3DChart>
        <c:varyColors val="1"/>
        <c:ser>
          <c:idx val="0"/>
          <c:order val="0"/>
          <c:tx>
            <c:v>Faculdade / Instituto</c:v>
          </c:tx>
          <c:dPt>
            <c:idx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Pt>
            <c:idx val="7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8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9"/>
            <c:spPr>
              <a:solidFill>
                <a:srgbClr val="94CE18"/>
              </a:solidFill>
            </c:spPr>
          </c:dPt>
          <c:dPt>
            <c:idx val="11"/>
            <c:spPr>
              <a:solidFill>
                <a:schemeClr val="accent2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100"/>
                </a:pPr>
                <a:endParaRPr lang="pt-PT"/>
              </a:p>
            </c:txPr>
            <c:showVal val="1"/>
            <c:showLeaderLines val="1"/>
          </c:dLbls>
          <c:cat>
            <c:strRef>
              <c:f>Folha1!$A$6:$A$17</c:f>
              <c:strCache>
                <c:ptCount val="12"/>
                <c:pt idx="0">
                  <c:v>ESEL</c:v>
                </c:pt>
                <c:pt idx="1">
                  <c:v>FCUL</c:v>
                </c:pt>
                <c:pt idx="2">
                  <c:v>FDL</c:v>
                </c:pt>
                <c:pt idx="3">
                  <c:v>FFUL</c:v>
                </c:pt>
                <c:pt idx="4">
                  <c:v>FLUL</c:v>
                </c:pt>
                <c:pt idx="5">
                  <c:v>FMUL</c:v>
                </c:pt>
                <c:pt idx="6">
                  <c:v>FMDL</c:v>
                </c:pt>
                <c:pt idx="7">
                  <c:v>FPCE-UL</c:v>
                </c:pt>
                <c:pt idx="8">
                  <c:v>ICS-UL</c:v>
                </c:pt>
                <c:pt idx="9">
                  <c:v>ISCTE</c:v>
                </c:pt>
                <c:pt idx="10">
                  <c:v>UCP</c:v>
                </c:pt>
                <c:pt idx="11">
                  <c:v>ULP</c:v>
                </c:pt>
              </c:strCache>
            </c:strRef>
          </c:cat>
          <c:val>
            <c:numRef>
              <c:f>Folha1!$C$6:$C$17</c:f>
              <c:numCache>
                <c:formatCode>0.00%</c:formatCode>
                <c:ptCount val="12"/>
                <c:pt idx="0">
                  <c:v>2.2222222222222292E-2</c:v>
                </c:pt>
                <c:pt idx="1">
                  <c:v>2.1296296296296278E-2</c:v>
                </c:pt>
                <c:pt idx="2">
                  <c:v>1.8518518518518684E-3</c:v>
                </c:pt>
                <c:pt idx="3">
                  <c:v>1.4814814814814821E-2</c:v>
                </c:pt>
                <c:pt idx="4">
                  <c:v>4.6296296296296805E-3</c:v>
                </c:pt>
                <c:pt idx="5">
                  <c:v>6.9444444444444878E-2</c:v>
                </c:pt>
                <c:pt idx="6">
                  <c:v>9.2592592592594309E-4</c:v>
                </c:pt>
                <c:pt idx="7">
                  <c:v>2.7777777777778325E-3</c:v>
                </c:pt>
                <c:pt idx="8">
                  <c:v>1.3888888888889049E-2</c:v>
                </c:pt>
                <c:pt idx="9">
                  <c:v>0.8314814814814816</c:v>
                </c:pt>
                <c:pt idx="10">
                  <c:v>6.4814814814815784E-3</c:v>
                </c:pt>
                <c:pt idx="11">
                  <c:v>1.0185185185185311E-2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8426478474072103"/>
          <c:y val="5.5363711918377195E-4"/>
          <c:w val="0.19938321987651494"/>
          <c:h val="0.97644590441422452"/>
        </c:manualLayout>
      </c:layout>
      <c:spPr>
        <a:noFill/>
        <a:ln>
          <a:noFill/>
        </a:ln>
        <a:effectLst>
          <a:outerShdw blurRad="50800" dist="50800" dir="5400000" algn="ctr" rotWithShape="0">
            <a:schemeClr val="accent3">
              <a:lumMod val="60000"/>
              <a:lumOff val="40000"/>
            </a:schemeClr>
          </a:outerShdw>
        </a:effectLst>
      </c:spPr>
      <c:txPr>
        <a:bodyPr/>
        <a:lstStyle/>
        <a:p>
          <a:pPr rtl="0">
            <a:defRPr sz="14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21"/>
  <c:chart>
    <c:title>
      <c:tx>
        <c:rich>
          <a:bodyPr/>
          <a:lstStyle/>
          <a:p>
            <a:pPr>
              <a:defRPr>
                <a:latin typeface="Tempus Sans ITC" pitchFamily="82" charset="0"/>
              </a:defRPr>
            </a:pPr>
            <a:r>
              <a:rPr lang="pt-PT">
                <a:latin typeface="Tempus Sans ITC" pitchFamily="82" charset="0"/>
              </a:rPr>
              <a:t>Número de Alugeres mensais previsto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marker>
            <c:symbol val="none"/>
          </c:marker>
          <c:dLbls>
            <c:txPr>
              <a:bodyPr/>
              <a:lstStyle/>
              <a:p>
                <a:pPr>
                  <a:defRPr b="1">
                    <a:latin typeface="Tempus Sans ITC" pitchFamily="82" charset="0"/>
                  </a:defRPr>
                </a:pPr>
                <a:endParaRPr lang="pt-PT"/>
              </a:p>
            </c:txPr>
            <c:dLblPos val="t"/>
            <c:showVal val="1"/>
          </c:dLbls>
          <c:cat>
            <c:strRef>
              <c:f>'Previsões de Vendas'!$J$7:$J$18</c:f>
              <c:strCache>
                <c:ptCount val="12"/>
                <c:pt idx="0">
                  <c:v>Janeiro</c:v>
                </c:pt>
                <c:pt idx="1">
                  <c:v>Fevereiro</c:v>
                </c:pt>
                <c:pt idx="2">
                  <c:v>Março</c:v>
                </c:pt>
                <c:pt idx="3">
                  <c:v>Abril</c:v>
                </c:pt>
                <c:pt idx="4">
                  <c:v>Maio</c:v>
                </c:pt>
                <c:pt idx="5">
                  <c:v>Junho</c:v>
                </c:pt>
                <c:pt idx="6">
                  <c:v>Julho</c:v>
                </c:pt>
                <c:pt idx="7">
                  <c:v>Agosto</c:v>
                </c:pt>
                <c:pt idx="8">
                  <c:v>Setembro</c:v>
                </c:pt>
                <c:pt idx="9">
                  <c:v>Outubro</c:v>
                </c:pt>
                <c:pt idx="10">
                  <c:v>Novembro</c:v>
                </c:pt>
                <c:pt idx="11">
                  <c:v>Dezembro</c:v>
                </c:pt>
              </c:strCache>
            </c:strRef>
          </c:cat>
          <c:val>
            <c:numRef>
              <c:f>'Previsões de Vendas'!$K$7:$K$18</c:f>
              <c:numCache>
                <c:formatCode>0</c:formatCode>
                <c:ptCount val="12"/>
                <c:pt idx="0">
                  <c:v>163</c:v>
                </c:pt>
                <c:pt idx="1">
                  <c:v>244</c:v>
                </c:pt>
                <c:pt idx="2">
                  <c:v>407</c:v>
                </c:pt>
                <c:pt idx="3">
                  <c:v>569</c:v>
                </c:pt>
                <c:pt idx="4">
                  <c:v>650</c:v>
                </c:pt>
                <c:pt idx="5">
                  <c:v>163</c:v>
                </c:pt>
                <c:pt idx="6">
                  <c:v>82</c:v>
                </c:pt>
                <c:pt idx="7">
                  <c:v>82</c:v>
                </c:pt>
                <c:pt idx="8">
                  <c:v>244</c:v>
                </c:pt>
                <c:pt idx="9">
                  <c:v>407</c:v>
                </c:pt>
                <c:pt idx="10">
                  <c:v>569</c:v>
                </c:pt>
                <c:pt idx="11">
                  <c:v>650</c:v>
                </c:pt>
              </c:numCache>
            </c:numRef>
          </c:val>
        </c:ser>
        <c:dLbls>
          <c:showVal val="1"/>
        </c:dLbls>
        <c:dropLines/>
        <c:marker val="1"/>
        <c:axId val="90243456"/>
        <c:axId val="90244992"/>
      </c:lineChart>
      <c:catAx>
        <c:axId val="9024345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>
                <a:latin typeface="Tempus Sans ITC" pitchFamily="82" charset="0"/>
              </a:defRPr>
            </a:pPr>
            <a:endParaRPr lang="pt-PT"/>
          </a:p>
        </c:txPr>
        <c:crossAx val="90244992"/>
        <c:crosses val="autoZero"/>
        <c:auto val="1"/>
        <c:lblAlgn val="ctr"/>
        <c:lblOffset val="100"/>
      </c:catAx>
      <c:valAx>
        <c:axId val="902449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empus Sans ITC" pitchFamily="82" charset="0"/>
                  </a:defRPr>
                </a:pPr>
                <a:r>
                  <a:rPr lang="pt-PT">
                    <a:latin typeface="Tempus Sans ITC" pitchFamily="82" charset="0"/>
                  </a:rPr>
                  <a:t>Número de Unidades Alugadas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b="1">
                <a:latin typeface="Tempus Sans ITC" pitchFamily="82" charset="0"/>
              </a:defRPr>
            </a:pPr>
            <a:endParaRPr lang="pt-PT"/>
          </a:p>
        </c:txPr>
        <c:crossAx val="90243456"/>
        <c:crosses val="autoZero"/>
        <c:crossBetween val="between"/>
      </c:valAx>
    </c:plotArea>
    <c:plotVisOnly val="1"/>
  </c:chart>
  <c:spPr>
    <a:gradFill rotWithShape="1">
      <a:gsLst>
        <a:gs pos="0">
          <a:schemeClr val="accent1">
            <a:tint val="50000"/>
            <a:satMod val="300000"/>
          </a:schemeClr>
        </a:gs>
        <a:gs pos="35000">
          <a:schemeClr val="accent1">
            <a:tint val="37000"/>
            <a:satMod val="300000"/>
          </a:schemeClr>
        </a:gs>
        <a:gs pos="100000">
          <a:schemeClr val="accent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pt-P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tx>
        <c:rich>
          <a:bodyPr/>
          <a:lstStyle/>
          <a:p>
            <a:pPr>
              <a:defRPr sz="1200" b="0"/>
            </a:pPr>
            <a:r>
              <a:rPr lang="pt-PT" sz="1400" dirty="0"/>
              <a:t>Estaria interessado em alugar portáteis, no máximo, a 1€/dia?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Estaria interessado em alugar portáteis, no máximo, a 1€/dia?</c:v>
          </c:tx>
          <c:dPt>
            <c:idx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showVal val="1"/>
            <c:showLeaderLines val="1"/>
          </c:dLbls>
          <c:cat>
            <c:strRef>
              <c:f>Folha1!$B$368:$B$369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Folha1!$C$368:$C$369</c:f>
              <c:numCache>
                <c:formatCode>0.00%</c:formatCode>
                <c:ptCount val="2"/>
                <c:pt idx="0">
                  <c:v>0.43425925925926168</c:v>
                </c:pt>
                <c:pt idx="1">
                  <c:v>0.56574074074074077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9513971368104164"/>
          <c:y val="0.45112191382731531"/>
          <c:w val="0.1386488234594512"/>
          <c:h val="0.22283319021351428"/>
        </c:manualLayout>
      </c:layout>
      <c:txPr>
        <a:bodyPr/>
        <a:lstStyle/>
        <a:p>
          <a:pPr rtl="0">
            <a:defRPr sz="12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tx>
        <c:rich>
          <a:bodyPr/>
          <a:lstStyle/>
          <a:p>
            <a:pPr>
              <a:defRPr sz="1600" b="0"/>
            </a:pPr>
            <a:r>
              <a:rPr lang="pt-PT" sz="1600" b="0" dirty="0"/>
              <a:t>Concorda com os preços definidos nas outras questões? (11, 12, 13</a:t>
            </a:r>
            <a:r>
              <a:rPr lang="pt-PT" sz="1600" b="0" baseline="0" dirty="0"/>
              <a:t> e</a:t>
            </a:r>
            <a:r>
              <a:rPr lang="pt-PT" sz="1600" b="0" dirty="0"/>
              <a:t>14)</a:t>
            </a:r>
          </a:p>
        </c:rich>
      </c:tx>
      <c:layout>
        <c:manualLayout>
          <c:xMode val="edge"/>
          <c:yMode val="edge"/>
          <c:x val="0.14390421317272525"/>
          <c:y val="2.5062586475427352E-2"/>
        </c:manualLayout>
      </c:layout>
      <c:spPr>
        <a:ln>
          <a:noFill/>
        </a:ln>
      </c:sp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Concorda com os preços definidos nas outras questões?</c:v>
          </c:tx>
          <c:dPt>
            <c:idx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100">
                    <a:solidFill>
                      <a:schemeClr val="tx1"/>
                    </a:solidFill>
                  </a:defRPr>
                </a:pPr>
                <a:endParaRPr lang="pt-PT"/>
              </a:p>
            </c:txPr>
            <c:showVal val="1"/>
            <c:showLeaderLines val="1"/>
          </c:dLbls>
          <c:cat>
            <c:strRef>
              <c:f>Folha1!$B$461:$B$462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Folha1!$C$461:$C$462</c:f>
              <c:numCache>
                <c:formatCode>0.00%</c:formatCode>
                <c:ptCount val="2"/>
                <c:pt idx="0">
                  <c:v>0.74259259259259791</c:v>
                </c:pt>
                <c:pt idx="1">
                  <c:v>0.25740740740740742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656369542012359"/>
          <c:y val="0.47602816428231537"/>
          <c:w val="0.1438578916371305"/>
          <c:h val="0.21444506167291208"/>
        </c:manualLayout>
      </c:layout>
      <c:txPr>
        <a:bodyPr/>
        <a:lstStyle/>
        <a:p>
          <a:pPr rtl="0">
            <a:defRPr sz="14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tx>
        <c:rich>
          <a:bodyPr/>
          <a:lstStyle/>
          <a:p>
            <a:pPr>
              <a:defRPr sz="1200" b="0"/>
            </a:pPr>
            <a:r>
              <a:rPr lang="pt-PT" sz="1400" dirty="0"/>
              <a:t>Estaria interessado em alugar portáteis, no máximo, a 1€/dia?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Estaria interessado em alugar portáteis, no máximo, a 1€/dia?</c:v>
          </c:tx>
          <c:dPt>
            <c:idx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showVal val="1"/>
            <c:showLeaderLines val="1"/>
          </c:dLbls>
          <c:cat>
            <c:strRef>
              <c:f>Folha1!$B$368:$B$369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Folha1!$C$368:$C$369</c:f>
              <c:numCache>
                <c:formatCode>0.00%</c:formatCode>
                <c:ptCount val="2"/>
                <c:pt idx="0">
                  <c:v>0.43425925925926157</c:v>
                </c:pt>
                <c:pt idx="1">
                  <c:v>0.56574074074074077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9513971368104164"/>
          <c:y val="0.45112191382731531"/>
          <c:w val="0.1386488234594512"/>
          <c:h val="0.22283319021351433"/>
        </c:manualLayout>
      </c:layout>
      <c:txPr>
        <a:bodyPr/>
        <a:lstStyle/>
        <a:p>
          <a:pPr rtl="0">
            <a:defRPr sz="12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layout>
        <c:manualLayout>
          <c:xMode val="edge"/>
          <c:yMode val="edge"/>
          <c:x val="5.9458661260635245E-2"/>
          <c:y val="0.12422605703111729"/>
        </c:manualLayout>
      </c:layout>
      <c:txPr>
        <a:bodyPr/>
        <a:lstStyle/>
        <a:p>
          <a:pPr>
            <a:defRPr sz="1400" b="0"/>
          </a:pPr>
          <a:endParaRPr lang="pt-PT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2270540842124283E-5"/>
          <c:y val="0.25498524843203529"/>
          <c:w val="0.6590185534254227"/>
          <c:h val="0.70378273780330125"/>
        </c:manualLayout>
      </c:layout>
      <c:pie3DChart>
        <c:varyColors val="1"/>
        <c:ser>
          <c:idx val="0"/>
          <c:order val="0"/>
          <c:tx>
            <c:v>Alugaria um portátil a 1€/dia?</c:v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chemeClr val="accent5">
                  <a:lumMod val="75000"/>
                </a:schemeClr>
              </a:solidFill>
            </c:spPr>
          </c:dPt>
          <c:dLbls>
            <c:showVal val="1"/>
            <c:showLeaderLines val="1"/>
          </c:dLbls>
          <c:cat>
            <c:strRef>
              <c:f>Folha1!$B$386:$B$389</c:f>
              <c:strCache>
                <c:ptCount val="4"/>
                <c:pt idx="0">
                  <c:v>Nunca</c:v>
                </c:pt>
                <c:pt idx="1">
                  <c:v>Raramente</c:v>
                </c:pt>
                <c:pt idx="2">
                  <c:v>Algumas Vezes</c:v>
                </c:pt>
                <c:pt idx="3">
                  <c:v>Muitas Vezes</c:v>
                </c:pt>
              </c:strCache>
            </c:strRef>
          </c:cat>
          <c:val>
            <c:numRef>
              <c:f>Folha1!$C$386:$C$389</c:f>
              <c:numCache>
                <c:formatCode>0.00%</c:formatCode>
                <c:ptCount val="4"/>
                <c:pt idx="0">
                  <c:v>0.18333333333333474</c:v>
                </c:pt>
                <c:pt idx="1">
                  <c:v>0.326851851851856</c:v>
                </c:pt>
                <c:pt idx="2">
                  <c:v>0.40555555555555556</c:v>
                </c:pt>
                <c:pt idx="3">
                  <c:v>8.4259259259259298E-2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991382082043551"/>
          <c:y val="0.33385693011477086"/>
          <c:w val="0.3100861791795701"/>
          <c:h val="0.40957901213650671"/>
        </c:manualLayout>
      </c:layout>
      <c:txPr>
        <a:bodyPr/>
        <a:lstStyle/>
        <a:p>
          <a:pPr rtl="0">
            <a:defRPr sz="12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layout>
        <c:manualLayout>
          <c:xMode val="edge"/>
          <c:yMode val="edge"/>
          <c:x val="0.19107070707070667"/>
          <c:y val="6.666666666666668E-2"/>
        </c:manualLayout>
      </c:layout>
      <c:txPr>
        <a:bodyPr/>
        <a:lstStyle/>
        <a:p>
          <a:pPr>
            <a:defRPr sz="1600" b="0"/>
          </a:pPr>
          <a:endParaRPr lang="pt-PT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Alugaria um portátil a 25€/mês?</c:v>
          </c:tx>
          <c:dPt>
            <c:idx val="0"/>
            <c:spPr>
              <a:solidFill>
                <a:srgbClr val="94CE18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chemeClr val="accent5">
                  <a:lumMod val="75000"/>
                </a:schemeClr>
              </a:solidFill>
            </c:spPr>
          </c:dPt>
          <c:dLbls>
            <c:dLbl>
              <c:idx val="3"/>
              <c:layout>
                <c:manualLayout>
                  <c:x val="9.2866141732283566E-2"/>
                  <c:y val="-3.7519685039370081E-2"/>
                </c:manualLayout>
              </c:layout>
              <c:showVal val="1"/>
            </c:dLbl>
            <c:showVal val="1"/>
            <c:showLeaderLines val="1"/>
          </c:dLbls>
          <c:cat>
            <c:strRef>
              <c:f>Folha1!$B$406:$B$409</c:f>
              <c:strCache>
                <c:ptCount val="4"/>
                <c:pt idx="0">
                  <c:v>Nunca</c:v>
                </c:pt>
                <c:pt idx="1">
                  <c:v>Raramente</c:v>
                </c:pt>
                <c:pt idx="2">
                  <c:v>Algumas Vezes</c:v>
                </c:pt>
                <c:pt idx="3">
                  <c:v>Muitas Vezes</c:v>
                </c:pt>
              </c:strCache>
            </c:strRef>
          </c:cat>
          <c:val>
            <c:numRef>
              <c:f>Folha1!$C$406:$C$409</c:f>
              <c:numCache>
                <c:formatCode>0.00%</c:formatCode>
                <c:ptCount val="4"/>
                <c:pt idx="0">
                  <c:v>0.34074074074074084</c:v>
                </c:pt>
                <c:pt idx="1">
                  <c:v>0.39722222222222525</c:v>
                </c:pt>
                <c:pt idx="2">
                  <c:v>0.22222222222222221</c:v>
                </c:pt>
                <c:pt idx="3">
                  <c:v>3.9814814814814851E-2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 rtl="0">
            <a:defRPr sz="12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layout>
        <c:manualLayout>
          <c:xMode val="edge"/>
          <c:yMode val="edge"/>
          <c:x val="0.12897635093512771"/>
          <c:y val="8.1480911186390059E-2"/>
        </c:manualLayout>
      </c:layout>
      <c:txPr>
        <a:bodyPr/>
        <a:lstStyle/>
        <a:p>
          <a:pPr>
            <a:defRPr sz="1600" b="0"/>
          </a:pPr>
          <a:endParaRPr lang="pt-PT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Alugaria um portátil a 150€/semestre?</c:v>
          </c:tx>
          <c:dPt>
            <c:idx val="0"/>
            <c:spPr>
              <a:solidFill>
                <a:srgbClr val="94CE18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dLbl>
              <c:idx val="3"/>
              <c:layout>
                <c:manualLayout>
                  <c:x val="-2.9726487314085573E-2"/>
                  <c:y val="-6.3466754155731456E-2"/>
                </c:manualLayout>
              </c:layout>
              <c:showVal val="1"/>
            </c:dLbl>
            <c:dLbl>
              <c:idx val="4"/>
              <c:layout>
                <c:manualLayout>
                  <c:x val="8.6282917760279951E-2"/>
                  <c:y val="-3.521799358413566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Folha1!$B$346:$B$350</c:f>
              <c:strCache>
                <c:ptCount val="5"/>
                <c:pt idx="0">
                  <c:v>Nunca</c:v>
                </c:pt>
                <c:pt idx="1">
                  <c:v>Raramente</c:v>
                </c:pt>
                <c:pt idx="2">
                  <c:v>Algumas Vezes</c:v>
                </c:pt>
                <c:pt idx="3">
                  <c:v>Muitas Vezes</c:v>
                </c:pt>
                <c:pt idx="4">
                  <c:v>Abstinencia</c:v>
                </c:pt>
              </c:strCache>
            </c:strRef>
          </c:cat>
          <c:val>
            <c:numRef>
              <c:f>Folha1!$C$346:$C$350</c:f>
              <c:numCache>
                <c:formatCode>0.00%</c:formatCode>
                <c:ptCount val="5"/>
                <c:pt idx="0">
                  <c:v>0.4637</c:v>
                </c:pt>
                <c:pt idx="1">
                  <c:v>0.32860000000000233</c:v>
                </c:pt>
                <c:pt idx="2">
                  <c:v>0.1633</c:v>
                </c:pt>
                <c:pt idx="3">
                  <c:v>3.2300000000000002E-2</c:v>
                </c:pt>
                <c:pt idx="4">
                  <c:v>1.2100000000000001E-2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 rtl="0">
            <a:defRPr sz="14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layout>
        <c:manualLayout>
          <c:xMode val="edge"/>
          <c:yMode val="edge"/>
          <c:x val="9.2086999029672226E-2"/>
          <c:y val="4.4800923392890407E-2"/>
        </c:manualLayout>
      </c:layout>
      <c:txPr>
        <a:bodyPr/>
        <a:lstStyle/>
        <a:p>
          <a:pPr>
            <a:defRPr sz="1600" b="0"/>
          </a:pPr>
          <a:endParaRPr lang="pt-PT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Alugaria um portátil a 130€/semestre ?</c:v>
          </c:tx>
          <c:spPr>
            <a:ln>
              <a:noFill/>
            </a:ln>
          </c:spPr>
          <c:dPt>
            <c:idx val="0"/>
            <c:spPr>
              <a:solidFill>
                <a:srgbClr val="94CE18"/>
              </a:solidFill>
              <a:ln>
                <a:noFill/>
              </a:ln>
            </c:spPr>
          </c:dPt>
          <c:dPt>
            <c:idx val="1"/>
            <c:spPr>
              <a:solidFill>
                <a:srgbClr val="FFC000"/>
              </a:solidFill>
              <a:ln>
                <a:noFill/>
              </a:ln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</c:spPr>
          </c:dPt>
          <c:dPt>
            <c:idx val="3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Lbls>
            <c:dLbl>
              <c:idx val="3"/>
              <c:layout>
                <c:manualLayout>
                  <c:x val="-2.2009660035099212E-2"/>
                  <c:y val="-4.5407188684747725E-2"/>
                </c:manualLayout>
              </c:layout>
              <c:showVal val="1"/>
            </c:dLbl>
            <c:dLbl>
              <c:idx val="4"/>
              <c:layout>
                <c:manualLayout>
                  <c:x val="9.1667106700420067E-2"/>
                  <c:y val="-3.511410032079323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Folha1!$B$189:$B$193</c:f>
              <c:strCache>
                <c:ptCount val="5"/>
                <c:pt idx="0">
                  <c:v>Nunca</c:v>
                </c:pt>
                <c:pt idx="1">
                  <c:v>Raramente</c:v>
                </c:pt>
                <c:pt idx="2">
                  <c:v>Algumas Vezes</c:v>
                </c:pt>
                <c:pt idx="3">
                  <c:v>Muitas Vezes</c:v>
                </c:pt>
                <c:pt idx="4">
                  <c:v>Abstinencia</c:v>
                </c:pt>
              </c:strCache>
            </c:strRef>
          </c:cat>
          <c:val>
            <c:numRef>
              <c:f>Folha1!$C$189:$C$193</c:f>
              <c:numCache>
                <c:formatCode>0.00%</c:formatCode>
                <c:ptCount val="5"/>
                <c:pt idx="0">
                  <c:v>0.44440000000000002</c:v>
                </c:pt>
                <c:pt idx="1">
                  <c:v>0.28760000000000002</c:v>
                </c:pt>
                <c:pt idx="2">
                  <c:v>0.1961</c:v>
                </c:pt>
                <c:pt idx="3">
                  <c:v>3.5900000000000001E-2</c:v>
                </c:pt>
                <c:pt idx="4">
                  <c:v>3.5900000000000001E-2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 rtl="0">
            <a:defRPr sz="14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layout>
        <c:manualLayout>
          <c:xMode val="edge"/>
          <c:yMode val="edge"/>
          <c:x val="0.19901515151515156"/>
          <c:y val="6.6157760814249386E-2"/>
        </c:manualLayout>
      </c:layout>
      <c:txPr>
        <a:bodyPr/>
        <a:lstStyle/>
        <a:p>
          <a:pPr>
            <a:defRPr sz="1600" b="0"/>
          </a:pPr>
          <a:endParaRPr lang="pt-PT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v>Alugaria um portátil a 250€/ano?</c:v>
          </c:tx>
          <c:dPt>
            <c:idx val="0"/>
            <c:spPr>
              <a:solidFill>
                <a:srgbClr val="94CE18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rgbClr val="3075A5"/>
              </a:solidFill>
            </c:spPr>
          </c:dPt>
          <c:dLbls>
            <c:dLbl>
              <c:idx val="3"/>
              <c:layout>
                <c:manualLayout>
                  <c:x val="0.13871697287839194"/>
                  <c:y val="-3.7000947798192206E-2"/>
                </c:manualLayout>
              </c:layout>
              <c:showVal val="1"/>
            </c:dLbl>
            <c:txPr>
              <a:bodyPr/>
              <a:lstStyle/>
              <a:p>
                <a:pPr>
                  <a:defRPr sz="1100"/>
                </a:pPr>
                <a:endParaRPr lang="pt-PT"/>
              </a:p>
            </c:txPr>
            <c:showVal val="1"/>
            <c:showLeaderLines val="1"/>
          </c:dLbls>
          <c:cat>
            <c:strRef>
              <c:f>Folha1!$B$444:$B$447</c:f>
              <c:strCache>
                <c:ptCount val="4"/>
                <c:pt idx="0">
                  <c:v>Nunca</c:v>
                </c:pt>
                <c:pt idx="1">
                  <c:v>Raramente</c:v>
                </c:pt>
                <c:pt idx="2">
                  <c:v>Algumas Vezes</c:v>
                </c:pt>
                <c:pt idx="3">
                  <c:v>Muitas Vezes</c:v>
                </c:pt>
              </c:strCache>
            </c:strRef>
          </c:cat>
          <c:val>
            <c:numRef>
              <c:f>Folha1!$C$444:$C$447</c:f>
              <c:numCache>
                <c:formatCode>0.00%</c:formatCode>
                <c:ptCount val="4"/>
                <c:pt idx="0">
                  <c:v>0.49537037037037446</c:v>
                </c:pt>
                <c:pt idx="1">
                  <c:v>0.26666666666666738</c:v>
                </c:pt>
                <c:pt idx="2">
                  <c:v>0.1787037037037037</c:v>
                </c:pt>
                <c:pt idx="3">
                  <c:v>5.9259259259259262E-2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714839853799803"/>
          <c:y val="0.33945194234361087"/>
          <c:w val="0.27835741658403534"/>
          <c:h val="0.29103258369895191"/>
        </c:manualLayout>
      </c:layout>
      <c:txPr>
        <a:bodyPr/>
        <a:lstStyle/>
        <a:p>
          <a:pPr rtl="0">
            <a:defRPr sz="1400"/>
          </a:pPr>
          <a:endParaRPr lang="pt-PT"/>
        </a:p>
      </c:txPr>
    </c:legend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F6FFD-04FC-4A8A-A1EF-3D3A6FC09A97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89797-B1D1-4101-8D26-DF178018E5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A NBR é pioneira no mercado, posto isto não existem concorrentes directos.</a:t>
            </a:r>
            <a:r>
              <a:rPr lang="pt-PT" baseline="0" dirty="0" smtClean="0"/>
              <a:t> As empresas existentes têm o aluguer de equipamento informático como algo secundário no negócio deles.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14</a:t>
            </a:fld>
            <a:endParaRPr lang="pt-P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15</a:t>
            </a:fld>
            <a:endParaRPr lang="pt-P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16</a:t>
            </a:fld>
            <a:endParaRPr lang="pt-P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Excelência</a:t>
            </a:r>
            <a:r>
              <a:rPr lang="pt-PT" baseline="0" dirty="0" smtClean="0"/>
              <a:t> Operacional </a:t>
            </a:r>
            <a:r>
              <a:rPr lang="pt-PT" baseline="0" dirty="0" smtClean="0">
                <a:sym typeface="Wingdings" pitchFamily="2" charset="2"/>
              </a:rPr>
              <a:t> Os melhores produtos aos melhores preços (</a:t>
            </a:r>
            <a:r>
              <a:rPr lang="pt-PT" baseline="0" smtClean="0">
                <a:sym typeface="Wingdings" pitchFamily="2" charset="2"/>
              </a:rPr>
              <a:t>preço baixo).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17</a:t>
            </a:fld>
            <a:endParaRPr lang="pt-P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18</a:t>
            </a:fld>
            <a:endParaRPr lang="pt-P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Aluguer em pontos de aluguer e através de pré-reserva</a:t>
            </a:r>
            <a:r>
              <a:rPr lang="pt-PT" baseline="0" dirty="0" smtClean="0"/>
              <a:t> no website. O aluguer só fica concluído após o colaborador registar a operação no website.</a:t>
            </a:r>
          </a:p>
          <a:p>
            <a:r>
              <a:rPr lang="pt-PT" baseline="0" dirty="0" smtClean="0"/>
              <a:t>Publicidade a empresas que nos contratem para tal, ou a empresas que dão equipamento em troca da publicidade. O mercado alvo para a publicidade é qualquer tipo de empresa.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19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20</a:t>
            </a:fld>
            <a:endParaRPr lang="pt-P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21</a:t>
            </a:fld>
            <a:endParaRPr lang="pt-P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22</a:t>
            </a:fld>
            <a:endParaRPr lang="pt-P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Distribuição feita através de pontos de aluguer que vão ser:</a:t>
            </a:r>
            <a:r>
              <a:rPr lang="pt-PT" baseline="0" dirty="0" smtClean="0"/>
              <a:t> ISCTE, FCUL, ESEL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23</a:t>
            </a:fld>
            <a:endParaRPr lang="pt-P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24</a:t>
            </a:fld>
            <a:endParaRPr lang="pt-P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25</a:t>
            </a:fld>
            <a:endParaRPr lang="pt-P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26</a:t>
            </a:fld>
            <a:endParaRPr lang="pt-P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27</a:t>
            </a:fld>
            <a:endParaRPr lang="pt-P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28</a:t>
            </a:fld>
            <a:endParaRPr lang="pt-P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Tendo em conta</a:t>
            </a:r>
            <a:r>
              <a:rPr lang="pt-PT" baseline="0" dirty="0" smtClean="0"/>
              <a:t> que o nosso mercado alvo são estudantes do ensino superior, a imagem tem que ser jovem e apelativa. Deste modo foram usadas cores vivas. O nome é indicativo </a:t>
            </a:r>
            <a:r>
              <a:rPr lang="pt-PT" baseline="0" smtClean="0"/>
              <a:t>do negócio.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29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 smtClean="0">
                <a:solidFill>
                  <a:schemeClr val="tx1"/>
                </a:solidFill>
                <a:latin typeface="Tempus Sans ITC" pitchFamily="82" charset="0"/>
              </a:rPr>
              <a:t>A maioria das empresas que oferecem o serviço de Aluguer de computadores portáteis oferece também outros serviços e produtos. É um complemento de negócio não sendo este o seu </a:t>
            </a:r>
            <a:r>
              <a:rPr lang="pt-PT" sz="1200" i="1" dirty="0" smtClean="0">
                <a:solidFill>
                  <a:schemeClr val="tx1"/>
                </a:solidFill>
                <a:latin typeface="Tempus Sans ITC" pitchFamily="82" charset="0"/>
              </a:rPr>
              <a:t>core </a:t>
            </a:r>
            <a:r>
              <a:rPr lang="pt-PT" sz="1200" i="1" dirty="0" err="1" smtClean="0">
                <a:solidFill>
                  <a:schemeClr val="tx1"/>
                </a:solidFill>
                <a:latin typeface="Tempus Sans ITC" pitchFamily="82" charset="0"/>
              </a:rPr>
              <a:t>business</a:t>
            </a:r>
            <a:r>
              <a:rPr lang="pt-PT" sz="1200" dirty="0" smtClean="0">
                <a:solidFill>
                  <a:schemeClr val="tx1"/>
                </a:solidFill>
                <a:latin typeface="Tempus Sans ITC" pitchFamily="82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30</a:t>
            </a:fld>
            <a:endParaRPr lang="pt-P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31</a:t>
            </a:fld>
            <a:endParaRPr lang="pt-P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32</a:t>
            </a:fld>
            <a:endParaRPr lang="pt-P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33</a:t>
            </a:fld>
            <a:endParaRPr lang="pt-P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34</a:t>
            </a:fld>
            <a:endParaRPr lang="pt-P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35</a:t>
            </a:fld>
            <a:endParaRPr lang="pt-P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36</a:t>
            </a:fld>
            <a:endParaRPr lang="pt-P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37</a:t>
            </a:fld>
            <a:endParaRPr lang="pt-P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38</a:t>
            </a:fld>
            <a:endParaRPr lang="pt-P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39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40</a:t>
            </a:fld>
            <a:endParaRPr lang="pt-P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41</a:t>
            </a:fld>
            <a:endParaRPr lang="pt-P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42</a:t>
            </a:fld>
            <a:endParaRPr lang="pt-P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43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89797-B1D1-4101-8D26-DF178018E5D0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Rectângulo 8"/>
          <p:cNvSpPr/>
          <p:nvPr userDrawn="1"/>
        </p:nvSpPr>
        <p:spPr>
          <a:xfrm>
            <a:off x="0" y="357166"/>
            <a:ext cx="8558186" cy="45719"/>
          </a:xfrm>
          <a:prstGeom prst="rect">
            <a:avLst/>
          </a:prstGeom>
          <a:solidFill>
            <a:srgbClr val="94CE18"/>
          </a:solidFill>
          <a:ln>
            <a:solidFill>
              <a:srgbClr val="94CE1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ângulo 9"/>
          <p:cNvSpPr/>
          <p:nvPr userDrawn="1"/>
        </p:nvSpPr>
        <p:spPr>
          <a:xfrm flipV="1">
            <a:off x="0" y="526170"/>
            <a:ext cx="7858147" cy="45719"/>
          </a:xfrm>
          <a:prstGeom prst="rect">
            <a:avLst/>
          </a:prstGeom>
          <a:solidFill>
            <a:srgbClr val="94CE18"/>
          </a:solidFill>
          <a:ln>
            <a:solidFill>
              <a:srgbClr val="94CE1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ctângulo 11"/>
          <p:cNvSpPr/>
          <p:nvPr userDrawn="1"/>
        </p:nvSpPr>
        <p:spPr>
          <a:xfrm rot="5400000">
            <a:off x="-2773255" y="3941901"/>
            <a:ext cx="5786478" cy="45719"/>
          </a:xfrm>
          <a:prstGeom prst="rect">
            <a:avLst/>
          </a:prstGeom>
          <a:solidFill>
            <a:srgbClr val="3075A5"/>
          </a:solidFill>
          <a:ln>
            <a:solidFill>
              <a:srgbClr val="3075A5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ângulo 13"/>
          <p:cNvSpPr/>
          <p:nvPr userDrawn="1"/>
        </p:nvSpPr>
        <p:spPr>
          <a:xfrm rot="5400000">
            <a:off x="-2385096" y="4125271"/>
            <a:ext cx="5438788" cy="45719"/>
          </a:xfrm>
          <a:prstGeom prst="rect">
            <a:avLst/>
          </a:prstGeom>
          <a:solidFill>
            <a:srgbClr val="3075A5"/>
          </a:solidFill>
          <a:ln>
            <a:solidFill>
              <a:srgbClr val="3075A5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7572428" cy="571504"/>
          </a:xfrm>
        </p:spPr>
        <p:txBody>
          <a:bodyPr>
            <a:noAutofit/>
          </a:bodyPr>
          <a:lstStyle>
            <a:lvl1pPr algn="l">
              <a:defRPr sz="3300">
                <a:solidFill>
                  <a:srgbClr val="94CE18"/>
                </a:solidFill>
                <a:latin typeface="Hand Of Sean" pitchFamily="2" charset="0"/>
              </a:defRPr>
            </a:lvl1pPr>
          </a:lstStyle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"/>
              <a:defRPr sz="2350">
                <a:solidFill>
                  <a:srgbClr val="3075A5"/>
                </a:solidFill>
              </a:defRPr>
            </a:lvl1pPr>
            <a:lvl2pPr>
              <a:buFont typeface="Wingdings" pitchFamily="2" charset="2"/>
              <a:buChar char=""/>
              <a:defRPr sz="2000">
                <a:solidFill>
                  <a:srgbClr val="3075A5"/>
                </a:solidFill>
              </a:defRPr>
            </a:lvl2pPr>
            <a:lvl3pPr>
              <a:defRPr>
                <a:solidFill>
                  <a:srgbClr val="3075A5"/>
                </a:solidFill>
              </a:defRPr>
            </a:lvl3pPr>
            <a:lvl4pPr>
              <a:defRPr>
                <a:solidFill>
                  <a:srgbClr val="3075A5"/>
                </a:solidFill>
              </a:defRPr>
            </a:lvl4pPr>
            <a:lvl5pPr>
              <a:defRPr>
                <a:solidFill>
                  <a:srgbClr val="3075A5"/>
                </a:solidFill>
              </a:defRPr>
            </a:lvl5pPr>
          </a:lstStyle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  <p:pic>
        <p:nvPicPr>
          <p:cNvPr id="2050" name="Picture 2" descr="C:\Users\Vânia\Desktop\PED\Trabalho\Trab_Final\Imagens para o site NbR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142852"/>
            <a:ext cx="1000132" cy="880967"/>
          </a:xfrm>
          <a:prstGeom prst="rect">
            <a:avLst/>
          </a:prstGeom>
          <a:noFill/>
        </p:spPr>
      </p:pic>
      <p:sp>
        <p:nvSpPr>
          <p:cNvPr id="9" name="Rectângulo 8"/>
          <p:cNvSpPr/>
          <p:nvPr userDrawn="1"/>
        </p:nvSpPr>
        <p:spPr>
          <a:xfrm>
            <a:off x="0" y="357166"/>
            <a:ext cx="7786710" cy="45719"/>
          </a:xfrm>
          <a:prstGeom prst="rect">
            <a:avLst/>
          </a:prstGeom>
          <a:solidFill>
            <a:srgbClr val="94CE18"/>
          </a:solidFill>
          <a:ln>
            <a:solidFill>
              <a:srgbClr val="94CE1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ângulo 9"/>
          <p:cNvSpPr/>
          <p:nvPr userDrawn="1"/>
        </p:nvSpPr>
        <p:spPr>
          <a:xfrm>
            <a:off x="0" y="571480"/>
            <a:ext cx="7429520" cy="45719"/>
          </a:xfrm>
          <a:prstGeom prst="rect">
            <a:avLst/>
          </a:prstGeom>
          <a:solidFill>
            <a:srgbClr val="3075A5"/>
          </a:solidFill>
          <a:ln>
            <a:solidFill>
              <a:srgbClr val="3075A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F371C-803C-498C-800B-8B65A7F7CCF9}" type="datetimeFigureOut">
              <a:rPr lang="pt-PT" smtClean="0"/>
              <a:pPr/>
              <a:t>08-06-2009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1F378-6C4F-4E21-8E60-0FD262D5A2F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285992"/>
            <a:ext cx="786310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5715008" y="628652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latin typeface="Tempus Sans ITC" pitchFamily="82" charset="0"/>
              </a:rPr>
              <a:t>Docente: Doutor Carlos Serrão</a:t>
            </a:r>
            <a:endParaRPr lang="pt-PT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Mercado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72032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51,3% dos inquiridos possuem computador fixo e computador portátil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Os restantes possuem computador fixo ou computador portátil havendo uma pequena percentagem que não possui computador (0,37%)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 sistema operativo mais utilizado é o Windows da Microsoft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Relativamente ao software, as ferramentas da Microsoft são as mais utilizadas – 96% da amostra utiliza o Microsoft Office</a:t>
            </a: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Font typeface="Wingdings" pitchFamily="2" charset="2"/>
              <a:buChar char=""/>
            </a:pP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Mercado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72032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Segue-se o software da Adobe, nomeadamente o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</a:rPr>
              <a:t>Acrobat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</a:rPr>
              <a:t>Reader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e o Photoshop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As ferramentas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</a:rPr>
              <a:t>open-source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estão a ganhar representação dentro dos estudantes 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Dentro do software mais especifico, o mais utilizado é o software de análise de dados bastante utilizado pelas ciências sociais</a:t>
            </a: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Font typeface="Wingdings" pitchFamily="2" charset="2"/>
              <a:buChar char=""/>
            </a:pP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Mercado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00034" y="1857364"/>
            <a:ext cx="792961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rgbClr val="94CE18"/>
              </a:buClr>
              <a:buBlip>
                <a:blip r:embed="rId3"/>
              </a:buBlip>
            </a:pPr>
            <a:r>
              <a:rPr lang="pt-PT" sz="2350" dirty="0" smtClean="0">
                <a:solidFill>
                  <a:prstClr val="black"/>
                </a:solidFill>
                <a:latin typeface="Tempus Sans ITC" pitchFamily="82" charset="0"/>
              </a:rPr>
              <a:t>57% dos inquiridos dizem não estar interessados no aluguer de portáteis a 1€ por dia</a:t>
            </a:r>
          </a:p>
          <a:p>
            <a:endParaRPr lang="pt-PT" dirty="0"/>
          </a:p>
        </p:txBody>
      </p:sp>
      <p:graphicFrame>
        <p:nvGraphicFramePr>
          <p:cNvPr id="6" name="Gráfico 5"/>
          <p:cNvGraphicFramePr/>
          <p:nvPr/>
        </p:nvGraphicFramePr>
        <p:xfrm>
          <a:off x="2214546" y="3143248"/>
          <a:ext cx="450059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Concorrentes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929222"/>
          </a:xfrm>
        </p:spPr>
        <p:txBody>
          <a:bodyPr>
            <a:normAutofit/>
          </a:bodyPr>
          <a:lstStyle/>
          <a:p>
            <a:pPr marL="0" indent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Não existem concorrentes directos. </a:t>
            </a:r>
          </a:p>
          <a:p>
            <a:pPr marL="0" indent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0" indent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As 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empresas 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existentes no mercado de aluguer de equipamento informático, não têm como core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</a:rPr>
              <a:t>business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o aluguer de portáteis. </a:t>
            </a:r>
          </a:p>
          <a:p>
            <a:pPr marL="0" indent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0" indent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A maioria das empresas, tem como target as PME, não existindo conhecimento da existência de alguma destinada a estudantes. </a:t>
            </a:r>
          </a:p>
          <a:p>
            <a:pPr marL="0" indent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0" indent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A possível concorrência é minimizada por um dos factores críticos de sucesso que caracteriza a NBR, ou seja, o baixo custo. </a:t>
            </a:r>
          </a:p>
          <a:p>
            <a:pPr algn="just"/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7572428" cy="714380"/>
          </a:xfrm>
        </p:spPr>
        <p:txBody>
          <a:bodyPr/>
          <a:lstStyle/>
          <a:p>
            <a:r>
              <a:rPr lang="pt-PT" sz="2800" dirty="0" smtClean="0">
                <a:solidFill>
                  <a:srgbClr val="3075A5"/>
                </a:solidFill>
              </a:rPr>
              <a:t>Preços praticados por outras empresas no aluguer de portáteis</a:t>
            </a:r>
            <a:r>
              <a:rPr lang="pt-PT" sz="2800" dirty="0" smtClean="0">
                <a:solidFill>
                  <a:schemeClr val="tx1"/>
                </a:solidFill>
                <a:latin typeface="Tempus Sans ITC" pitchFamily="82" charset="0"/>
              </a:rPr>
              <a:t>: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/>
            </a:r>
            <a:b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</a:b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857364"/>
            <a:ext cx="23241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143512"/>
            <a:ext cx="549517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747643"/>
            <a:ext cx="4429156" cy="325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7572428" cy="571504"/>
          </a:xfrm>
        </p:spPr>
        <p:txBody>
          <a:bodyPr/>
          <a:lstStyle/>
          <a:p>
            <a:r>
              <a:rPr lang="pt-PT" sz="2800" dirty="0" smtClean="0">
                <a:solidFill>
                  <a:srgbClr val="3075A5"/>
                </a:solidFill>
              </a:rPr>
              <a:t>Preços aplicados por outras empresas no aluguer de portáteis: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/>
            </a:r>
            <a:b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</a:b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143116"/>
            <a:ext cx="547913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357694"/>
            <a:ext cx="549687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850379">
            <a:off x="-281083" y="3246777"/>
            <a:ext cx="3941162" cy="82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214554"/>
            <a:ext cx="533286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1" y="4429132"/>
            <a:ext cx="541870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7572428" cy="571504"/>
          </a:xfrm>
        </p:spPr>
        <p:txBody>
          <a:bodyPr/>
          <a:lstStyle/>
          <a:p>
            <a:r>
              <a:rPr lang="pt-PT" sz="2800" dirty="0" smtClean="0">
                <a:solidFill>
                  <a:srgbClr val="3075A5"/>
                </a:solidFill>
              </a:rPr>
              <a:t>Preços aplicados por outras empresas no aluguer de portáteis: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/>
            </a:r>
            <a:b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</a:b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850379">
            <a:off x="-373995" y="3202404"/>
            <a:ext cx="3941162" cy="82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9286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sz="2800" dirty="0" smtClean="0">
                <a:latin typeface="Hand Of Sean" pitchFamily="2" charset="0"/>
              </a:rPr>
              <a:t>Proposta de Valor</a:t>
            </a:r>
          </a:p>
          <a:p>
            <a:pPr>
              <a:buNone/>
            </a:pPr>
            <a:endParaRPr lang="pt-PT" sz="2800" dirty="0" smtClean="0">
              <a:latin typeface="Hand Of Sean" pitchFamily="2" charset="0"/>
            </a:endParaRPr>
          </a:p>
          <a:p>
            <a:pPr marL="0" indent="0" algn="just"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>
              <a:buNone/>
            </a:pPr>
            <a:endParaRPr lang="pt-PT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pt-PT" dirty="0">
              <a:solidFill>
                <a:schemeClr val="tx1"/>
              </a:solidFill>
            </a:endParaRPr>
          </a:p>
          <a:p>
            <a:pPr>
              <a:buNone/>
            </a:pPr>
            <a:endParaRPr lang="pt-PT" dirty="0">
              <a:solidFill>
                <a:schemeClr val="tx1"/>
              </a:solidFill>
            </a:endParaRPr>
          </a:p>
        </p:txBody>
      </p:sp>
      <p:grpSp>
        <p:nvGrpSpPr>
          <p:cNvPr id="35841" name="Group 1"/>
          <p:cNvGrpSpPr>
            <a:grpSpLocks/>
          </p:cNvGrpSpPr>
          <p:nvPr/>
        </p:nvGrpSpPr>
        <p:grpSpPr bwMode="auto">
          <a:xfrm>
            <a:off x="928662" y="2214554"/>
            <a:ext cx="7143800" cy="3786214"/>
            <a:chOff x="1335" y="2850"/>
            <a:chExt cx="9690" cy="4709"/>
          </a:xfrm>
        </p:grpSpPr>
        <p:sp>
          <p:nvSpPr>
            <p:cNvPr id="35842" name="Rectangle 2"/>
            <p:cNvSpPr>
              <a:spLocks noChangeArrowheads="1"/>
            </p:cNvSpPr>
            <p:nvPr/>
          </p:nvSpPr>
          <p:spPr bwMode="auto">
            <a:xfrm>
              <a:off x="3180" y="2850"/>
              <a:ext cx="1275" cy="82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3075A5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Preços reduzidos</a:t>
              </a:r>
              <a:endParaRPr kumimoji="0" 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6795" y="2850"/>
              <a:ext cx="4230" cy="82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3075A5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Pontos de aluguer de fácil acesso aos estudantes (localizados em Universidades)</a:t>
              </a:r>
              <a:endParaRPr kumimoji="0" 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44" name="Rectangle 4"/>
            <p:cNvSpPr>
              <a:spLocks noChangeArrowheads="1"/>
            </p:cNvSpPr>
            <p:nvPr/>
          </p:nvSpPr>
          <p:spPr bwMode="auto">
            <a:xfrm>
              <a:off x="1335" y="4665"/>
              <a:ext cx="2310" cy="88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3075A5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Serviço simples, com pouca burocracia</a:t>
              </a:r>
              <a:endParaRPr kumimoji="0" 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45" name="Rectangle 5"/>
            <p:cNvSpPr>
              <a:spLocks noChangeArrowheads="1"/>
            </p:cNvSpPr>
            <p:nvPr/>
          </p:nvSpPr>
          <p:spPr bwMode="auto">
            <a:xfrm>
              <a:off x="7125" y="6749"/>
              <a:ext cx="1695" cy="81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3075A5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Stock sempre disponível</a:t>
              </a:r>
              <a:endParaRPr kumimoji="0" 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46" name="Rectangle 6"/>
            <p:cNvSpPr>
              <a:spLocks noChangeArrowheads="1"/>
            </p:cNvSpPr>
            <p:nvPr/>
          </p:nvSpPr>
          <p:spPr bwMode="auto">
            <a:xfrm>
              <a:off x="2460" y="6734"/>
              <a:ext cx="3105" cy="81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3075A5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Software que satisfaz as necessidades dos estudantes</a:t>
              </a:r>
              <a:endParaRPr kumimoji="0" 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8385" y="4665"/>
              <a:ext cx="1665" cy="885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3075A5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Boa qualidade de hardware</a:t>
              </a:r>
              <a:endParaRPr kumimoji="0" 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48" name="Oval 8"/>
            <p:cNvSpPr>
              <a:spLocks noChangeArrowheads="1"/>
            </p:cNvSpPr>
            <p:nvPr/>
          </p:nvSpPr>
          <p:spPr bwMode="auto">
            <a:xfrm>
              <a:off x="4688" y="3961"/>
              <a:ext cx="2445" cy="2205"/>
            </a:xfrm>
            <a:prstGeom prst="ellipse">
              <a:avLst/>
            </a:prstGeom>
            <a:solidFill>
              <a:srgbClr val="FFFFFF"/>
            </a:solidFill>
            <a:ln w="63500" cmpd="thickThin">
              <a:solidFill>
                <a:srgbClr val="94CE18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t-PT" sz="1400" b="1" i="1" u="none" strike="noStrike" cap="none" normalizeH="0" baseline="0" dirty="0" smtClean="0">
                  <a:ln>
                    <a:noFill/>
                  </a:ln>
                  <a:solidFill>
                    <a:srgbClr val="3075A5"/>
                  </a:solidFill>
                  <a:effectLst/>
                  <a:latin typeface="Calibri" pitchFamily="34" charset="0"/>
                  <a:cs typeface="Arial" pitchFamily="34" charset="0"/>
                </a:rPr>
                <a:t>    Excelência Operacional</a:t>
              </a:r>
              <a:endParaRPr kumimoji="0" 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849" name="AutoShape 9"/>
            <p:cNvCxnSpPr>
              <a:cxnSpLocks noChangeShapeType="1"/>
            </p:cNvCxnSpPr>
            <p:nvPr/>
          </p:nvCxnSpPr>
          <p:spPr bwMode="auto">
            <a:xfrm>
              <a:off x="4500" y="3150"/>
              <a:ext cx="945" cy="824"/>
            </a:xfrm>
            <a:prstGeom prst="straightConnector1">
              <a:avLst/>
            </a:prstGeom>
            <a:noFill/>
            <a:ln w="25400">
              <a:solidFill>
                <a:srgbClr val="FFC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5850" name="AutoShape 10"/>
            <p:cNvCxnSpPr>
              <a:cxnSpLocks noChangeShapeType="1"/>
            </p:cNvCxnSpPr>
            <p:nvPr/>
          </p:nvCxnSpPr>
          <p:spPr bwMode="auto">
            <a:xfrm>
              <a:off x="6915" y="5760"/>
              <a:ext cx="840" cy="945"/>
            </a:xfrm>
            <a:prstGeom prst="straightConnector1">
              <a:avLst/>
            </a:prstGeom>
            <a:noFill/>
            <a:ln w="25400">
              <a:solidFill>
                <a:srgbClr val="FFC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5851" name="AutoShape 11"/>
            <p:cNvCxnSpPr>
              <a:cxnSpLocks noChangeShapeType="1"/>
            </p:cNvCxnSpPr>
            <p:nvPr/>
          </p:nvCxnSpPr>
          <p:spPr bwMode="auto">
            <a:xfrm>
              <a:off x="7125" y="5071"/>
              <a:ext cx="1275" cy="0"/>
            </a:xfrm>
            <a:prstGeom prst="straightConnector1">
              <a:avLst/>
            </a:prstGeom>
            <a:noFill/>
            <a:ln w="25400">
              <a:solidFill>
                <a:srgbClr val="FFC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5852" name="AutoShape 12"/>
            <p:cNvCxnSpPr>
              <a:cxnSpLocks noChangeShapeType="1"/>
            </p:cNvCxnSpPr>
            <p:nvPr/>
          </p:nvCxnSpPr>
          <p:spPr bwMode="auto">
            <a:xfrm>
              <a:off x="3615" y="5176"/>
              <a:ext cx="1065" cy="0"/>
            </a:xfrm>
            <a:prstGeom prst="straightConnector1">
              <a:avLst/>
            </a:prstGeom>
            <a:noFill/>
            <a:ln w="25400">
              <a:solidFill>
                <a:srgbClr val="FFC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5853" name="AutoShape 13"/>
            <p:cNvCxnSpPr>
              <a:cxnSpLocks noChangeShapeType="1"/>
            </p:cNvCxnSpPr>
            <p:nvPr/>
          </p:nvCxnSpPr>
          <p:spPr bwMode="auto">
            <a:xfrm flipH="1">
              <a:off x="4305" y="5761"/>
              <a:ext cx="660" cy="944"/>
            </a:xfrm>
            <a:prstGeom prst="straightConnector1">
              <a:avLst/>
            </a:prstGeom>
            <a:noFill/>
            <a:ln w="25400">
              <a:solidFill>
                <a:srgbClr val="FFC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5854" name="AutoShape 14"/>
            <p:cNvCxnSpPr>
              <a:cxnSpLocks noChangeShapeType="1"/>
            </p:cNvCxnSpPr>
            <p:nvPr/>
          </p:nvCxnSpPr>
          <p:spPr bwMode="auto">
            <a:xfrm flipH="1">
              <a:off x="6060" y="3135"/>
              <a:ext cx="735" cy="824"/>
            </a:xfrm>
            <a:prstGeom prst="straightConnector1">
              <a:avLst/>
            </a:prstGeom>
            <a:noFill/>
            <a:ln w="25400">
              <a:solidFill>
                <a:srgbClr val="FFC000"/>
              </a:solidFill>
              <a:round/>
              <a:headEnd type="triangl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800" dirty="0" smtClean="0">
                <a:latin typeface="Hand Of Sean" pitchFamily="2" charset="0"/>
              </a:rPr>
              <a:t>Slogan</a:t>
            </a:r>
          </a:p>
          <a:p>
            <a:pPr algn="just">
              <a:buNone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NotebookRent, porque o portátil não tem que ser permanente.</a:t>
            </a:r>
          </a:p>
          <a:p>
            <a:pPr>
              <a:buNone/>
            </a:pPr>
            <a:endParaRPr lang="pt-PT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pt-PT" sz="2800" dirty="0" smtClean="0">
                <a:latin typeface="Hand Of Sean" pitchFamily="2" charset="0"/>
              </a:rPr>
              <a:t>Missão</a:t>
            </a:r>
          </a:p>
          <a:p>
            <a:pPr marL="0" indent="0" algn="just">
              <a:buNone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 NotebookRent é uma empresa que disponibiliza material informático para estudantes do ensino superior a um preço flexível e com pontos de aluguer próximos destes.</a:t>
            </a:r>
          </a:p>
          <a:p>
            <a:pPr marL="0" indent="0" algn="just"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0" indent="0" algn="just">
              <a:buNone/>
            </a:pPr>
            <a:r>
              <a:rPr lang="pt-PT" sz="2800" dirty="0" smtClean="0">
                <a:latin typeface="Hand Of Sean" pitchFamily="2" charset="0"/>
              </a:rPr>
              <a:t>Visão</a:t>
            </a:r>
          </a:p>
          <a:p>
            <a:pPr marL="0" indent="0" algn="just">
              <a:buNone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 NotebookRent pretende ser reconhecida como a empresa que disponibiliza material informático mais barato para estudantes, com vista a atingir liderança de mercado nesse sector.</a:t>
            </a:r>
          </a:p>
          <a:p>
            <a:pPr marL="0" indent="0" algn="just"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>
              <a:buNone/>
            </a:pPr>
            <a:endParaRPr lang="pt-PT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pt-PT" dirty="0">
              <a:solidFill>
                <a:schemeClr val="tx1"/>
              </a:solidFill>
            </a:endParaRPr>
          </a:p>
          <a:p>
            <a:pPr>
              <a:buNone/>
            </a:pPr>
            <a:endParaRPr lang="pt-P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Serviços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071679"/>
            <a:ext cx="8229600" cy="1714512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Aluguer de Portáteis;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Publicidade a empresas;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Venda de portáteis;</a:t>
            </a:r>
          </a:p>
          <a:p>
            <a:pPr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pt-PT" sz="2400" dirty="0" smtClean="0"/>
          </a:p>
          <a:p>
            <a:pPr>
              <a:buNone/>
            </a:pPr>
            <a:endParaRPr lang="pt-PT" sz="2400" dirty="0">
              <a:solidFill>
                <a:schemeClr val="tx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14752"/>
            <a:ext cx="3214710" cy="290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709388"/>
            <a:ext cx="2786082" cy="285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1142984"/>
            <a:ext cx="2908915" cy="199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  <a:latin typeface="Hand Of Sean" pitchFamily="2" charset="0"/>
              </a:rPr>
              <a:t>Génese da ideia do negócio</a:t>
            </a:r>
            <a:endParaRPr lang="pt-PT" dirty="0">
              <a:solidFill>
                <a:srgbClr val="3075A5"/>
              </a:solidFill>
              <a:latin typeface="Hand Of Sean" pitchFamily="2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marL="0" indent="0" algn="just">
              <a:buNone/>
            </a:pPr>
            <a:endParaRPr lang="pt-PT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Criar um serviço de aluguer de portáteis, no máximo a 1€ por dia para os estudantes do ensino superior.</a:t>
            </a:r>
          </a:p>
          <a:p>
            <a:pPr marL="0" indent="0" algn="just">
              <a:buNone/>
            </a:pPr>
            <a:endParaRPr lang="pt-PT" sz="225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pt-PT" sz="22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PT" sz="3600" dirty="0" smtClean="0">
                <a:solidFill>
                  <a:srgbClr val="3075A5"/>
                </a:solidFill>
              </a:rPr>
              <a:t>Mercados alvo e clientes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pPr marL="0" indent="0" algn="just">
              <a:buNone/>
            </a:pP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A NBR tem como mercado alvo os estudantes do ensino superior.</a:t>
            </a:r>
          </a:p>
          <a:p>
            <a:pPr marL="0" indent="0" algn="just">
              <a:buNone/>
            </a:pP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No entanto, como é uma </a:t>
            </a:r>
            <a:r>
              <a:rPr lang="pt-PT" sz="2400" dirty="0" err="1" smtClean="0">
                <a:solidFill>
                  <a:schemeClr val="tx1"/>
                </a:solidFill>
                <a:latin typeface="Tempus Sans ITC" pitchFamily="82" charset="0"/>
              </a:rPr>
              <a:t>start-up</a:t>
            </a: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, os clientes serão os estudantes do ensino superior da cidade universitária.</a:t>
            </a:r>
          </a:p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14752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857628"/>
            <a:ext cx="1498579" cy="122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5357826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857628"/>
            <a:ext cx="14097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5286388"/>
            <a:ext cx="1355703" cy="94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Preços do serviço de aluguer</a:t>
            </a:r>
            <a:endParaRPr lang="pt-PT" dirty="0">
              <a:solidFill>
                <a:srgbClr val="3075A5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642910" y="2000240"/>
          <a:ext cx="3429024" cy="1643072"/>
        </p:xfrm>
        <a:graphic>
          <a:graphicData uri="http://schemas.openxmlformats.org/drawingml/2006/table">
            <a:tbl>
              <a:tblPr/>
              <a:tblGrid>
                <a:gridCol w="2428892"/>
                <a:gridCol w="1000132"/>
              </a:tblGrid>
              <a:tr h="326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Tabela de preços dos alugueres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b="1">
                          <a:solidFill>
                            <a:srgbClr val="94CE18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1849B"/>
                    </a:solidFill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Diário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1 € 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Mensal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24,90 €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Semestral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129,90 €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384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Anual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249,90 €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158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642910" y="4643446"/>
          <a:ext cx="3357586" cy="1657488"/>
        </p:xfrm>
        <a:graphic>
          <a:graphicData uri="http://schemas.openxmlformats.org/drawingml/2006/table">
            <a:tbl>
              <a:tblPr/>
              <a:tblGrid>
                <a:gridCol w="2286016"/>
                <a:gridCol w="1071570"/>
              </a:tblGrid>
              <a:tr h="159512">
                <a:tc gridSpan="2">
                  <a:txBody>
                    <a:bodyPr/>
                    <a:lstStyle/>
                    <a:p>
                      <a:pPr marL="18034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Tabela de preços do seguro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4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405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Diário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indent="13462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0,40 € /dia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Mensal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indent="13462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0,35 € /dia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Semestral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indent="13462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0,30 € /dia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Anual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indent="13462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0,20 € /dia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4786314" y="3500438"/>
          <a:ext cx="3786214" cy="928694"/>
        </p:xfrm>
        <a:graphic>
          <a:graphicData uri="http://schemas.openxmlformats.org/drawingml/2006/table">
            <a:tbl>
              <a:tblPr/>
              <a:tblGrid>
                <a:gridCol w="2271729"/>
                <a:gridCol w="1514485"/>
              </a:tblGrid>
              <a:tr h="232174">
                <a:tc>
                  <a:txBody>
                    <a:bodyPr/>
                    <a:lstStyle/>
                    <a:p>
                      <a:pPr marL="18034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Tabela de multa / reembolso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b="1">
                          <a:solidFill>
                            <a:srgbClr val="94CE18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1849B"/>
                    </a:solidFill>
                  </a:tcPr>
                </a:tc>
              </a:tr>
              <a:tr h="326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Multa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indent="13462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2 € /dia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Reembolso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indent="13462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0,35 € /dia</a:t>
                      </a:r>
                      <a:endParaRPr lang="pt-P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Preços do serviço publicidade</a:t>
            </a:r>
            <a:endParaRPr lang="pt-PT" dirty="0">
              <a:solidFill>
                <a:srgbClr val="3075A5"/>
              </a:solidFill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214282" y="1458304"/>
          <a:ext cx="8643999" cy="5178632"/>
        </p:xfrm>
        <a:graphic>
          <a:graphicData uri="http://schemas.openxmlformats.org/drawingml/2006/table">
            <a:tbl>
              <a:tblPr/>
              <a:tblGrid>
                <a:gridCol w="2714644"/>
                <a:gridCol w="1428760"/>
                <a:gridCol w="1500198"/>
                <a:gridCol w="3000397"/>
              </a:tblGrid>
              <a:tr h="382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i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Tabela Preços Publicidade</a:t>
                      </a:r>
                      <a:endParaRPr lang="pt-PT" sz="15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2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Local de Publicidade</a:t>
                      </a:r>
                      <a:endParaRPr lang="pt-PT" sz="15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Duração mínima</a:t>
                      </a:r>
                      <a:endParaRPr lang="pt-PT" sz="15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Valor estipulado </a:t>
                      </a:r>
                      <a:endParaRPr lang="pt-PT" sz="15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Observações</a:t>
                      </a:r>
                      <a:endParaRPr lang="pt-PT" sz="15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8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0" u="sng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Autocolantes:</a:t>
                      </a:r>
                      <a:endParaRPr lang="pt-PT" sz="1600" b="0" u="sng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u="sng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b="1" u="sng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u="sng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b="1" u="sng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u="sng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b="1" u="sng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22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Desktop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mês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30 €</a:t>
                      </a:r>
                      <a:endParaRPr lang="pt-PT" sz="155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Imagem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 Desktop com logótipo da empresa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7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Parte de trás do monitor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mês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50 €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Autocolante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 cobrir toda a parte de trás do monitor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3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Ao lado do </a:t>
                      </a:r>
                      <a:r>
                        <a:rPr lang="pt-PT" sz="1550" i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touchpad</a:t>
                      </a:r>
                      <a:endParaRPr lang="pt-PT" sz="155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mês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30 €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Autocolantes de média dimensão a cobrir os lados do </a:t>
                      </a:r>
                      <a:r>
                        <a:rPr lang="pt-PT" sz="1550" i="1" dirty="0" err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touchpad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0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0" u="sng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Oferta Portátil/Licença de SW</a:t>
                      </a:r>
                      <a:endParaRPr lang="pt-PT" sz="1600" b="0" u="sng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0" u="sng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b="0" u="sng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u="sng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b="1" u="sng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b="1" u="sng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pt-PT" sz="1550" b="1" u="sng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22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100% Custo</a:t>
                      </a:r>
                      <a:endParaRPr lang="pt-PT" sz="155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 meses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100% Custo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Oferta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 publicidade todo o ano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3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75% Custo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 meses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75% Custo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Oferta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 autocolantes ao lado do teclado e publicidade no Desktop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5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50% Custo</a:t>
                      </a:r>
                      <a:endParaRPr lang="pt-PT" sz="155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 meses</a:t>
                      </a:r>
                      <a:endParaRPr lang="pt-PT" sz="155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50% Custo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Oferta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 autocolante na parte de trás do monitor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2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25% Custo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 meses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25% Custo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5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Oferta </a:t>
                      </a:r>
                      <a:r>
                        <a:rPr lang="pt-PT" sz="15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 publicidade no Desktop</a:t>
                      </a:r>
                      <a:endParaRPr lang="pt-PT" sz="15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042" marR="3704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Distribuição:</a:t>
            </a: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428868"/>
            <a:ext cx="2386012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429132"/>
            <a:ext cx="372890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214554"/>
            <a:ext cx="4423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Opinião dos estudantes 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4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500174"/>
            <a:ext cx="8429684" cy="2286016"/>
          </a:xfrm>
        </p:spPr>
        <p:txBody>
          <a:bodyPr/>
          <a:lstStyle/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i="1" u="sng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r>
              <a:rPr lang="pt-PT" sz="2300" i="1" u="sng" dirty="0" smtClean="0">
                <a:solidFill>
                  <a:schemeClr val="tx1"/>
                </a:solidFill>
                <a:latin typeface="Tempus Sans ITC" pitchFamily="82" charset="0"/>
              </a:rPr>
              <a:t>Amostra de 1080 estudantes</a:t>
            </a: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r>
              <a:rPr lang="pt-PT" sz="2300" dirty="0" smtClean="0">
                <a:solidFill>
                  <a:schemeClr val="tx1"/>
                </a:solidFill>
                <a:latin typeface="Tempus Sans ITC" pitchFamily="82" charset="0"/>
              </a:rPr>
              <a:t>A maioria dos estudantes concorda com os preços que a NBR pretende aplicar.</a:t>
            </a: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>
              <a:buNone/>
            </a:pPr>
            <a:endParaRPr lang="pt-PT" dirty="0"/>
          </a:p>
        </p:txBody>
      </p:sp>
      <p:graphicFrame>
        <p:nvGraphicFramePr>
          <p:cNvPr id="7" name="Gráfico 6"/>
          <p:cNvGraphicFramePr/>
          <p:nvPr/>
        </p:nvGraphicFramePr>
        <p:xfrm>
          <a:off x="2428860" y="3571876"/>
          <a:ext cx="4214842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Opinião dos estudantes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4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714488"/>
            <a:ext cx="4500594" cy="4714908"/>
          </a:xfrm>
        </p:spPr>
        <p:txBody>
          <a:bodyPr/>
          <a:lstStyle/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i="1" u="sng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r>
              <a:rPr lang="pt-PT" sz="2300" dirty="0" smtClean="0">
                <a:solidFill>
                  <a:schemeClr val="tx1"/>
                </a:solidFill>
                <a:latin typeface="Tempus Sans ITC" pitchFamily="82" charset="0"/>
              </a:rPr>
              <a:t>Maioria opta por dizer que “não” estariam interessados em alugar portáteis a 1€/dia (56,57%);</a:t>
            </a: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r>
              <a:rPr lang="pt-PT" sz="2300" dirty="0" smtClean="0">
                <a:solidFill>
                  <a:schemeClr val="tx1"/>
                </a:solidFill>
                <a:latin typeface="Tempus Sans ITC" pitchFamily="82" charset="0"/>
              </a:rPr>
              <a:t>Quando se pergunta com que frequência alugariam, apenas 18,33% dizem que nunca alugariam. </a:t>
            </a:r>
          </a:p>
          <a:p>
            <a:pPr>
              <a:buNone/>
            </a:pPr>
            <a:endParaRPr lang="pt-PT" dirty="0"/>
          </a:p>
        </p:txBody>
      </p:sp>
      <p:graphicFrame>
        <p:nvGraphicFramePr>
          <p:cNvPr id="5" name="Gráfico 4"/>
          <p:cNvGraphicFramePr/>
          <p:nvPr/>
        </p:nvGraphicFramePr>
        <p:xfrm>
          <a:off x="4857752" y="1500174"/>
          <a:ext cx="3929090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áfico 5"/>
          <p:cNvGraphicFramePr/>
          <p:nvPr/>
        </p:nvGraphicFramePr>
        <p:xfrm>
          <a:off x="5214942" y="4071942"/>
          <a:ext cx="3643338" cy="2786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Opinião dos estudantes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4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1714512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i="1" u="sng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Quando se trata do valor mensal, a grande maioria opta por alugar “raramente” e apenas cerca de 34% dos estudantes, nunca alugaria a esse preço.</a:t>
            </a:r>
          </a:p>
          <a:p>
            <a:pPr algn="just">
              <a:buClr>
                <a:srgbClr val="94CE18"/>
              </a:buClr>
              <a:buNone/>
            </a:pPr>
            <a:endParaRPr lang="pt-PT" sz="25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3"/>
              </a:buBlip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>
              <a:buNone/>
            </a:pPr>
            <a:endParaRPr lang="pt-PT" dirty="0"/>
          </a:p>
        </p:txBody>
      </p:sp>
      <p:graphicFrame>
        <p:nvGraphicFramePr>
          <p:cNvPr id="5" name="Gráfico 4"/>
          <p:cNvGraphicFramePr/>
          <p:nvPr/>
        </p:nvGraphicFramePr>
        <p:xfrm>
          <a:off x="2428860" y="3428976"/>
          <a:ext cx="428628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/>
          <p:nvPr/>
        </p:nvGraphicFramePr>
        <p:xfrm>
          <a:off x="4500562" y="1071546"/>
          <a:ext cx="4342455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Opinião dos estudantes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4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500174"/>
            <a:ext cx="4143404" cy="4786346"/>
          </a:xfrm>
        </p:spPr>
        <p:txBody>
          <a:bodyPr>
            <a:normAutofit fontScale="92500"/>
          </a:bodyPr>
          <a:lstStyle/>
          <a:p>
            <a:pPr algn="just">
              <a:buClr>
                <a:srgbClr val="94CE18"/>
              </a:buClr>
              <a:buNone/>
            </a:pPr>
            <a:endParaRPr lang="pt-PT" sz="25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4"/>
              </a:buBlip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Para o valor semestral, verificou-se que a grande maioria não alugaria portáteis ao preço estipulado, mesmo sendo os valores de preço diferentes.</a:t>
            </a:r>
          </a:p>
          <a:p>
            <a:pPr algn="just">
              <a:buClr>
                <a:srgbClr val="94CE18"/>
              </a:buClr>
              <a:buNone/>
            </a:pPr>
            <a:endParaRPr lang="pt-PT" sz="25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sz="25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0" indent="0" algn="just">
              <a:buClr>
                <a:srgbClr val="94CE18"/>
              </a:buClr>
              <a:buNone/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Apesar disso, em ambas as amostras, o resultado positivo é superior ao negativo.</a:t>
            </a:r>
          </a:p>
          <a:p>
            <a:pPr algn="just"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Blip>
                <a:blip r:embed="rId4"/>
              </a:buBlip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>
              <a:buNone/>
            </a:pPr>
            <a:endParaRPr lang="pt-PT" dirty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7215206" y="1785926"/>
            <a:ext cx="1571636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pt-PT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empus Sans ITC" pitchFamily="82" charset="0"/>
                <a:ea typeface="+mn-ea"/>
                <a:cs typeface="+mn-cs"/>
              </a:rPr>
              <a:t>496 estudantes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2350" b="1" i="0" u="none" strike="noStrike" kern="1200" cap="none" spc="0" normalizeH="0" baseline="0" noProof="0" dirty="0">
              <a:ln>
                <a:noFill/>
              </a:ln>
              <a:solidFill>
                <a:srgbClr val="3075A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7286644" y="4429132"/>
            <a:ext cx="1643074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pt-PT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empus Sans ITC" pitchFamily="82" charset="0"/>
                <a:ea typeface="+mn-ea"/>
                <a:cs typeface="+mn-cs"/>
              </a:rPr>
              <a:t>612 estudantes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94CE18"/>
              </a:buClr>
              <a:buSzTx/>
              <a:buFont typeface="Wingdings" pitchFamily="2" charset="2"/>
              <a:buNone/>
              <a:tabLst/>
              <a:defRPr/>
            </a:pPr>
            <a:endParaRPr kumimoji="0" lang="pt-PT" sz="2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empus Sans ITC" pitchFamily="8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2350" b="1" i="0" u="none" strike="noStrike" kern="1200" cap="none" spc="0" normalizeH="0" baseline="0" noProof="0" dirty="0">
              <a:ln>
                <a:noFill/>
              </a:ln>
              <a:solidFill>
                <a:srgbClr val="3075A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Gráfico 8"/>
          <p:cNvGraphicFramePr/>
          <p:nvPr/>
        </p:nvGraphicFramePr>
        <p:xfrm>
          <a:off x="4636370" y="4023236"/>
          <a:ext cx="4293348" cy="3049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Opinião dos estudantes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4" name="Marcador de Posição de Conteúdo 2"/>
          <p:cNvSpPr>
            <a:spLocks noGrp="1"/>
          </p:cNvSpPr>
          <p:nvPr>
            <p:ph idx="1"/>
          </p:nvPr>
        </p:nvSpPr>
        <p:spPr>
          <a:xfrm>
            <a:off x="214282" y="1928778"/>
            <a:ext cx="4357718" cy="4143428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Clr>
                <a:srgbClr val="94CE18"/>
              </a:buClr>
              <a:buNone/>
            </a:pPr>
            <a:endParaRPr lang="pt-PT" sz="2300" i="1" u="sng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0" indent="0" algn="just">
              <a:buClr>
                <a:srgbClr val="94CE18"/>
              </a:buClr>
              <a:buBlip>
                <a:blip r:embed="rId3"/>
              </a:buBlip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Para o valor anual, quase 50% dos estudantes são da opinião que “nunca alugariam um portátil a 250€. </a:t>
            </a:r>
          </a:p>
          <a:p>
            <a:pPr marL="0" indent="0" algn="just">
              <a:buClr>
                <a:srgbClr val="94CE18"/>
              </a:buClr>
              <a:buNone/>
            </a:pPr>
            <a:r>
              <a:rPr lang="pt-PT" sz="2500" dirty="0" smtClean="0">
                <a:solidFill>
                  <a:schemeClr val="tx1"/>
                </a:solidFill>
                <a:latin typeface="Tempus Sans ITC" pitchFamily="82" charset="0"/>
              </a:rPr>
              <a:t>Apesar disso existe uma pequena percentagem que até alugaria muitas vezes.</a:t>
            </a:r>
          </a:p>
          <a:p>
            <a:pPr algn="just">
              <a:buClr>
                <a:srgbClr val="94CE18"/>
              </a:buClr>
              <a:buNone/>
            </a:pPr>
            <a:endParaRPr lang="pt-PT" sz="23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>
              <a:buNone/>
            </a:pPr>
            <a:endParaRPr lang="pt-PT" dirty="0"/>
          </a:p>
        </p:txBody>
      </p:sp>
      <p:graphicFrame>
        <p:nvGraphicFramePr>
          <p:cNvPr id="6" name="Gráfico 5"/>
          <p:cNvGraphicFramePr/>
          <p:nvPr/>
        </p:nvGraphicFramePr>
        <p:xfrm>
          <a:off x="4500562" y="2071678"/>
          <a:ext cx="4643438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Imagem da Empresa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714644"/>
          </a:xfrm>
        </p:spPr>
        <p:txBody>
          <a:bodyPr>
            <a:normAutofit fontScale="77500" lnSpcReduction="20000"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Jovem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 Apelativa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 Inovadora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 Adequada aos estudantes do Ensino Superior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 Cores vivas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 O nome é indicativo do negócio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 Site </a:t>
            </a:r>
          </a:p>
          <a:p>
            <a:pPr algn="just">
              <a:buNone/>
            </a:pPr>
            <a:endParaRPr lang="pt-PT" dirty="0"/>
          </a:p>
        </p:txBody>
      </p:sp>
      <p:pic>
        <p:nvPicPr>
          <p:cNvPr id="4" name="Picture 2" descr="C:\Documents and Settings\Cátia Fernandes\Desktop\2 semestre\PED\Trabalho Final\imagens\name+slogan+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027238"/>
            <a:ext cx="5791200" cy="147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Porquê criar a NBR</a:t>
            </a: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7447" y="2500306"/>
            <a:ext cx="301756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Fidelização / Comunicação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714380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Cartão de cliente</a:t>
            </a:r>
          </a:p>
        </p:txBody>
      </p:sp>
      <p:pic>
        <p:nvPicPr>
          <p:cNvPr id="5" name="Imagem 4" descr="C:\Users\Dani\Desktop\SIAD\Trabalho\cartao_client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500306"/>
            <a:ext cx="4786346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Fidelização / Comunicação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7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1214446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Campanha </a:t>
            </a:r>
            <a:r>
              <a:rPr lang="pt-PT" sz="3000" dirty="0" smtClean="0">
                <a:solidFill>
                  <a:schemeClr val="tx1"/>
                </a:solidFill>
                <a:latin typeface="Tempus Sans ITC" pitchFamily="82" charset="0"/>
              </a:rPr>
              <a:t>pontos</a:t>
            </a:r>
          </a:p>
          <a:p>
            <a:pPr algn="just">
              <a:buClr>
                <a:srgbClr val="94CE18"/>
              </a:buClr>
              <a:buNone/>
            </a:pPr>
            <a:endParaRPr lang="pt-PT" sz="16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r>
              <a:rPr lang="pt-PT" sz="1600" dirty="0" smtClean="0">
                <a:solidFill>
                  <a:schemeClr val="tx1"/>
                </a:solidFill>
                <a:latin typeface="Tempus Sans ITC" pitchFamily="82" charset="0"/>
              </a:rPr>
              <a:t>1€ = 1 ponto</a:t>
            </a:r>
            <a:endParaRPr lang="pt-PT" sz="1400" dirty="0" smtClean="0">
              <a:solidFill>
                <a:schemeClr val="tx1"/>
              </a:solidFill>
              <a:latin typeface="Tempus Sans ITC" pitchFamily="82" charset="0"/>
            </a:endParaRPr>
          </a:p>
        </p:txBody>
      </p:sp>
      <p:pic>
        <p:nvPicPr>
          <p:cNvPr id="8" name="Marcador de Posição de Conteúdo 4" descr="C:\Users\Dani\Desktop\SIAD\Trabalho\promocao pen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0699" y="1528786"/>
            <a:ext cx="383758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8" descr="C:\Users\Vânia\Desktop\v2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000372"/>
            <a:ext cx="478631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Fidelização / Comunicação</a:t>
            </a: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5" name="Marcador de Posição de Conteúdo 4" descr="C:\Users\Dani\AppData\Local\Microsoft\Windows\Temporary Internet Files\Content.Word\Folheto NBR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00174"/>
            <a:ext cx="71438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Fidelização / Comunicação</a:t>
            </a: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7" name="Imagem 6" descr="C:\Users\Vânia\Documents\Os meus ficheiros recebidos\mousepad_valores_com_rat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928802"/>
            <a:ext cx="557216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Financiamento – Previsões de aluguer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Negócio sazonal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Font typeface="Wingdings" pitchFamily="2" charset="2"/>
              <a:buChar char=""/>
            </a:pP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  <p:graphicFrame>
        <p:nvGraphicFramePr>
          <p:cNvPr id="6" name="Gráfico 5"/>
          <p:cNvGraphicFramePr/>
          <p:nvPr/>
        </p:nvGraphicFramePr>
        <p:xfrm>
          <a:off x="535753" y="2071678"/>
          <a:ext cx="8072494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Pressupostos (Gerais)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Investimento de 100.000€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Aquisição de 650 portáteis a um custo de 650€ cada um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 preço estimado para o software é de 250€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Em 2012 serão abertos 2 novos pontos de aluguer</a:t>
            </a: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Pressupostos (Receitas)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143116"/>
            <a:ext cx="7615262" cy="3983047"/>
          </a:xfrm>
        </p:spPr>
        <p:txBody>
          <a:bodyPr/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Comparticipação nos custos de 50%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Todos os portáteis terão publicidade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Serão vendidos 400 portáteis por ano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20% dos alugueres efectuados terão seguro</a:t>
            </a: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Pressupostos (Despesas)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Cada ponto de aluguer terá uma renda mensal de 1.000€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Cada portátil terá um seguro de 50€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Cada colaborador terá um seguro no valor de 200€ e um salário de 500€ mensais.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 equipa de gestão receberá um salário de 1100€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Custos relacionados com FSE serão de 7.858€ por mês</a:t>
            </a: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 smtClean="0">
              <a:latin typeface="Tempus Sans ITC" pitchFamily="82" charset="0"/>
            </a:endParaRPr>
          </a:p>
          <a:p>
            <a:endParaRPr lang="pt-PT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Plano Financeiro - Avaliação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Na perspectiva do projecto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1" algn="just">
              <a:buClr>
                <a:srgbClr val="94CE18"/>
              </a:buClr>
              <a:buFont typeface="Arial" pitchFamily="34" charset="0"/>
              <a:buChar char="•"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VAL  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 663.134€</a:t>
            </a:r>
          </a:p>
          <a:p>
            <a:pPr algn="just">
              <a:buClr>
                <a:srgbClr val="94CE18"/>
              </a:buClr>
              <a:buFont typeface="Arial" pitchFamily="34" charset="0"/>
              <a:buChar char="•"/>
            </a:pPr>
            <a:endParaRPr lang="pt-PT" dirty="0" smtClean="0">
              <a:solidFill>
                <a:schemeClr val="tx1"/>
              </a:solidFill>
              <a:latin typeface="Tempus Sans ITC" pitchFamily="82" charset="0"/>
              <a:sym typeface="Wingdings" pitchFamily="2" charset="2"/>
            </a:endParaRPr>
          </a:p>
          <a:p>
            <a:pPr lvl="1" algn="just">
              <a:buClr>
                <a:srgbClr val="94CE18"/>
              </a:buClr>
              <a:buFont typeface="Arial" pitchFamily="34" charset="0"/>
              <a:buChar char="•"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TIR  112,49%</a:t>
            </a:r>
          </a:p>
          <a:p>
            <a:pPr algn="just">
              <a:buClr>
                <a:srgbClr val="94CE18"/>
              </a:buClr>
              <a:buFont typeface="Arial" pitchFamily="34" charset="0"/>
              <a:buChar char="•"/>
            </a:pPr>
            <a:endParaRPr lang="pt-PT" dirty="0" smtClean="0">
              <a:solidFill>
                <a:schemeClr val="tx1"/>
              </a:solidFill>
              <a:latin typeface="Tempus Sans ITC" pitchFamily="82" charset="0"/>
              <a:sym typeface="Wingdings" pitchFamily="2" charset="2"/>
            </a:endParaRPr>
          </a:p>
          <a:p>
            <a:pPr lvl="1" algn="just">
              <a:buClr>
                <a:srgbClr val="94CE18"/>
              </a:buClr>
              <a:buFont typeface="Arial" pitchFamily="34" charset="0"/>
              <a:buChar char="•"/>
            </a:pP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Pay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back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Period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 de 4 anos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</a:t>
            </a: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Plano Financeiro - Avaliação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Na perspectiva do investidor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1" algn="just">
              <a:buClr>
                <a:srgbClr val="94CE18"/>
              </a:buClr>
              <a:buFont typeface="Arial" pitchFamily="34" charset="0"/>
              <a:buChar char="•"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VAL  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 614.702€</a:t>
            </a:r>
          </a:p>
          <a:p>
            <a:pPr algn="just">
              <a:buClr>
                <a:srgbClr val="94CE18"/>
              </a:buClr>
              <a:buFont typeface="Arial" pitchFamily="34" charset="0"/>
              <a:buChar char="•"/>
            </a:pPr>
            <a:endParaRPr lang="pt-PT" dirty="0" smtClean="0">
              <a:solidFill>
                <a:schemeClr val="tx1"/>
              </a:solidFill>
              <a:latin typeface="Tempus Sans ITC" pitchFamily="82" charset="0"/>
              <a:sym typeface="Wingdings" pitchFamily="2" charset="2"/>
            </a:endParaRPr>
          </a:p>
          <a:p>
            <a:pPr lvl="1" algn="just">
              <a:buClr>
                <a:srgbClr val="94CE18"/>
              </a:buClr>
              <a:buFont typeface="Arial" pitchFamily="34" charset="0"/>
              <a:buChar char="•"/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TIR  110,88%</a:t>
            </a:r>
          </a:p>
          <a:p>
            <a:pPr algn="just">
              <a:buClr>
                <a:srgbClr val="94CE18"/>
              </a:buClr>
              <a:buFont typeface="Arial" pitchFamily="34" charset="0"/>
              <a:buChar char="•"/>
            </a:pPr>
            <a:endParaRPr lang="pt-PT" dirty="0" smtClean="0">
              <a:solidFill>
                <a:schemeClr val="tx1"/>
              </a:solidFill>
              <a:latin typeface="Tempus Sans ITC" pitchFamily="82" charset="0"/>
              <a:sym typeface="Wingdings" pitchFamily="2" charset="2"/>
            </a:endParaRPr>
          </a:p>
          <a:p>
            <a:pPr lvl="1" algn="just">
              <a:buClr>
                <a:srgbClr val="94CE18"/>
              </a:buClr>
              <a:buFont typeface="Arial" pitchFamily="34" charset="0"/>
              <a:buChar char="•"/>
            </a:pP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Pay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back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Period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  <a:sym typeface="Wingdings" pitchFamily="2" charset="2"/>
              </a:rPr>
              <a:t> de 4 anos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</a:t>
            </a: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Pontos fortes 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Preço reduzido em relação à concorrência;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Software à medida das necessidades dos clientes;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Os pontos de aluguer encontram-se junto do mercado alvo, isto é, nas universidades;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</a:rPr>
              <a:t>First-mover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(neste mercado);</a:t>
            </a:r>
          </a:p>
          <a:p>
            <a:pPr>
              <a:buNone/>
            </a:pPr>
            <a:endParaRPr lang="pt-PT" dirty="0" smtClean="0"/>
          </a:p>
          <a:p>
            <a:pPr>
              <a:buBlip>
                <a:blip r:embed="rId3"/>
              </a:buBlip>
            </a:pPr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Website</a:t>
            </a:r>
            <a:endParaRPr lang="pt-PT" dirty="0">
              <a:solidFill>
                <a:srgbClr val="3075A5"/>
              </a:solidFill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70" y="1432148"/>
            <a:ext cx="7000892" cy="52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Ambições Futuras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43470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Alargar a rede de distribuição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Inclusão de outras Universidades para além daquelas que se localizam na Cidade Universitária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Aumentar progressivamente o número de parceiros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Aumentar a notoriedade da marca: ser uma referência para estudantes e parceiros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Possibilidade de alugar outro tipo de equipamento informático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Conclusões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/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Perspectiva de iniciar o funcionamento em 2010</a:t>
            </a: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Necessidade de investidores para a NBR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Aceitação dos estudantes presentes na amostra é favorável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Preço baixo e localização dos pontos de aluguer são os factores diferenciadores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Apesar do elevado investimento inicial, o negócio será rentável</a:t>
            </a: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Font typeface="Wingdings" pitchFamily="2" charset="2"/>
              <a:buChar char=""/>
            </a:pP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42910" y="3357562"/>
            <a:ext cx="821537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 smtClean="0"/>
          </a:p>
          <a:p>
            <a:endParaRPr lang="pt-PT" dirty="0">
              <a:latin typeface="Hand of sean"/>
            </a:endParaRPr>
          </a:p>
          <a:p>
            <a:r>
              <a:rPr lang="pt-PT" sz="2000" u="sng" dirty="0" smtClean="0">
                <a:solidFill>
                  <a:srgbClr val="94CE18"/>
                </a:solidFill>
                <a:latin typeface="Hand of sean"/>
              </a:rPr>
              <a:t>Autores:</a:t>
            </a:r>
          </a:p>
          <a:p>
            <a:endParaRPr lang="pt-PT" dirty="0" smtClean="0">
              <a:latin typeface="Hand of sean"/>
            </a:endParaRPr>
          </a:p>
          <a:p>
            <a:pPr>
              <a:lnSpc>
                <a:spcPct val="150000"/>
              </a:lnSpc>
            </a:pPr>
            <a:r>
              <a:rPr lang="pt-PT" dirty="0" smtClean="0">
                <a:latin typeface="Tempus Sans ITC" pitchFamily="82" charset="0"/>
              </a:rPr>
              <a:t>Cátia Fernandes   Nº25836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latin typeface="Tempus Sans ITC" pitchFamily="82" charset="0"/>
              </a:rPr>
              <a:t>Daniel Luis           Nº25837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latin typeface="Tempus Sans ITC" pitchFamily="82" charset="0"/>
              </a:rPr>
              <a:t>Hélio Miguel       Nº25845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latin typeface="Tempus Sans ITC" pitchFamily="82" charset="0"/>
              </a:rPr>
              <a:t>Vânia Pereira       Nº24353</a:t>
            </a:r>
            <a:endParaRPr lang="pt-PT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92500"/>
          </a:bodyPr>
          <a:lstStyle/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Os portáteis são os mesmos que se encontram à venda em qualquer superfície comercial; 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Sendo uma </a:t>
            </a:r>
            <a:r>
              <a:rPr lang="pt-PT" dirty="0" err="1" smtClean="0">
                <a:solidFill>
                  <a:schemeClr val="tx1"/>
                </a:solidFill>
                <a:latin typeface="Tempus Sans ITC" pitchFamily="82" charset="0"/>
              </a:rPr>
              <a:t>start-up</a:t>
            </a: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 o seu reconhecimento é (quase) nenhum;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 facto de o portátil não ser definitivo pode causar transtorno ao cliente que pretenda ter os seus próprios documentos;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Forte dependência de parceiros de hardware, software e publicidade, para gerar lucros;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Necessidade de investidores.</a:t>
            </a:r>
          </a:p>
          <a:p>
            <a:endParaRPr lang="pt-PT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Pontos fracos</a:t>
            </a:r>
            <a:endParaRPr lang="pt-PT" dirty="0">
              <a:solidFill>
                <a:srgbClr val="3075A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429156"/>
          </a:xfrm>
        </p:spPr>
        <p:txBody>
          <a:bodyPr/>
          <a:lstStyle/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Os preços de venda dos portáteis são cada vez menores;</a:t>
            </a:r>
          </a:p>
          <a:p>
            <a:pPr lvl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 rápida desvalorização das novas tecnologias (portáteis);</a:t>
            </a:r>
          </a:p>
          <a:p>
            <a:pPr lvl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O risco de surgirem novos produtos inovadores no mesmo sector, que sejam substitutos;</a:t>
            </a:r>
          </a:p>
          <a:p>
            <a:pPr lvl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Possíveis dificuldades nos acordos com as Universidades/ Institutos.</a:t>
            </a:r>
          </a:p>
          <a:p>
            <a:pPr lvl="0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None/>
            </a:pPr>
            <a:endParaRPr lang="pt-PT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Ameaças</a:t>
            </a:r>
            <a:endParaRPr lang="pt-PT" dirty="0">
              <a:solidFill>
                <a:srgbClr val="3075A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6346"/>
          </a:xfrm>
        </p:spPr>
        <p:txBody>
          <a:bodyPr/>
          <a:lstStyle/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Existência de poucos concorrentes no sector de aluguer de portáteis;</a:t>
            </a:r>
          </a:p>
          <a:p>
            <a:pPr lvl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 implicação da informática em diversas áreas leva a que sejam cada vez mais necessárias aplicações informáticas, em diversos tipos de graduações do ensino superior;</a:t>
            </a:r>
          </a:p>
          <a:p>
            <a:pPr lvl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Aumento de estudantes no ensino superior;</a:t>
            </a:r>
          </a:p>
          <a:p>
            <a:pPr lvl="0" algn="just"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lvl="0" algn="just"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Nova tendência no mercado de imputar mais custos à publicidade do que ao cliente;</a:t>
            </a:r>
          </a:p>
          <a:p>
            <a:endParaRPr lang="pt-PT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572428" cy="571504"/>
          </a:xfrm>
        </p:spPr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Oportunidades</a:t>
            </a:r>
            <a:endParaRPr lang="pt-PT" dirty="0">
              <a:solidFill>
                <a:srgbClr val="3075A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572428" cy="571504"/>
          </a:xfrm>
        </p:spPr>
        <p:txBody>
          <a:bodyPr/>
          <a:lstStyle/>
          <a:p>
            <a:pPr marL="0" indent="0">
              <a:lnSpc>
                <a:spcPct val="150000"/>
              </a:lnSpc>
            </a:pPr>
            <a:r>
              <a:rPr lang="pt-PT" sz="3600" dirty="0" smtClean="0">
                <a:solidFill>
                  <a:srgbClr val="3075A5"/>
                </a:solidFill>
              </a:rPr>
              <a:t>Principais Pressupostos do negócio: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14842"/>
          </a:xfrm>
        </p:spPr>
        <p:txBody>
          <a:bodyPr>
            <a:normAutofit/>
          </a:bodyPr>
          <a:lstStyle/>
          <a:p>
            <a:pPr marL="0" indent="0" algn="just">
              <a:buBlip>
                <a:blip r:embed="rId3"/>
              </a:buBlip>
            </a:pP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Parceiros que tornem sustentável a ideia de negócio;</a:t>
            </a:r>
          </a:p>
          <a:p>
            <a:pPr marL="0" indent="0" algn="just">
              <a:buNone/>
            </a:pPr>
            <a:endParaRPr lang="pt-PT" sz="24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1588" lvl="1" indent="0" algn="just">
              <a:buBlip>
                <a:blip r:embed="rId3"/>
              </a:buBlip>
            </a:pPr>
            <a:r>
              <a:rPr lang="pt-PT" sz="2400" dirty="0" smtClean="0">
                <a:solidFill>
                  <a:srgbClr val="94CE18"/>
                </a:solidFill>
                <a:latin typeface="Tempus Sans ITC" pitchFamily="82" charset="0"/>
              </a:rPr>
              <a:t> </a:t>
            </a: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Preços apelativos;</a:t>
            </a:r>
          </a:p>
          <a:p>
            <a:pPr marL="1588" lvl="1" indent="0" algn="just">
              <a:buBlip>
                <a:blip r:embed="rId3"/>
              </a:buBlip>
            </a:pPr>
            <a:endParaRPr lang="pt-PT" sz="24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1588" lvl="1" indent="0" algn="just">
              <a:buBlip>
                <a:blip r:embed="rId3"/>
              </a:buBlip>
            </a:pPr>
            <a:r>
              <a:rPr lang="pt-PT" sz="2400" dirty="0" smtClean="0">
                <a:solidFill>
                  <a:srgbClr val="94CE18"/>
                </a:solidFill>
                <a:latin typeface="Tempus Sans ITC" pitchFamily="82" charset="0"/>
              </a:rPr>
              <a:t> </a:t>
            </a: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Mercado por explorar;</a:t>
            </a:r>
          </a:p>
          <a:p>
            <a:pPr marL="1588" lvl="1" indent="0" algn="just">
              <a:buBlip>
                <a:blip r:embed="rId3"/>
              </a:buBlip>
            </a:pPr>
            <a:endParaRPr lang="pt-PT" sz="2400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marL="1588" lvl="1" indent="0" algn="just">
              <a:buBlip>
                <a:blip r:embed="rId3"/>
              </a:buBlip>
            </a:pPr>
            <a:r>
              <a:rPr lang="pt-PT" sz="2400" dirty="0" smtClean="0">
                <a:solidFill>
                  <a:srgbClr val="94CE18"/>
                </a:solidFill>
                <a:latin typeface="Tempus Sans ITC" pitchFamily="82" charset="0"/>
              </a:rPr>
              <a:t> </a:t>
            </a:r>
            <a:r>
              <a:rPr lang="pt-PT" sz="2400" dirty="0" smtClean="0">
                <a:solidFill>
                  <a:schemeClr val="tx1"/>
                </a:solidFill>
                <a:latin typeface="Tempus Sans ITC" pitchFamily="82" charset="0"/>
              </a:rPr>
              <a:t>Ter acesso às bases de dados dos estudantes do ensino     superior;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3075A5"/>
                </a:solidFill>
              </a:rPr>
              <a:t>Mercado</a:t>
            </a:r>
            <a:endParaRPr lang="pt-PT" dirty="0">
              <a:solidFill>
                <a:srgbClr val="3075A5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928802"/>
            <a:ext cx="3714776" cy="3714776"/>
          </a:xfrm>
        </p:spPr>
        <p:txBody>
          <a:bodyPr>
            <a:normAutofit/>
          </a:bodyPr>
          <a:lstStyle/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Universo de 42.694 estudantes</a:t>
            </a: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r>
              <a:rPr lang="pt-PT" dirty="0" smtClean="0">
                <a:solidFill>
                  <a:schemeClr val="tx1"/>
                </a:solidFill>
                <a:latin typeface="Tempus Sans ITC" pitchFamily="82" charset="0"/>
              </a:rPr>
              <a:t>Foi realizado um questionário ao mercado alvo com uma amostra de 1080 estudantes </a:t>
            </a: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Blip>
                <a:blip r:embed="rId3"/>
              </a:buBlip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None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Clr>
                <a:srgbClr val="94CE18"/>
              </a:buClr>
              <a:buFont typeface="Wingdings" pitchFamily="2" charset="2"/>
              <a:buChar char=""/>
            </a:pPr>
            <a:endParaRPr lang="pt-PT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just">
              <a:buFont typeface="Wingdings" pitchFamily="2" charset="2"/>
              <a:buChar char=""/>
            </a:pPr>
            <a:endParaRPr lang="pt-PT" dirty="0">
              <a:solidFill>
                <a:schemeClr val="tx1"/>
              </a:solidFill>
              <a:latin typeface="Tempus Sans ITC" pitchFamily="82" charset="0"/>
            </a:endParaRPr>
          </a:p>
        </p:txBody>
      </p:sp>
      <p:graphicFrame>
        <p:nvGraphicFramePr>
          <p:cNvPr id="5" name="Gráfico 4"/>
          <p:cNvGraphicFramePr/>
          <p:nvPr/>
        </p:nvGraphicFramePr>
        <p:xfrm>
          <a:off x="4143372" y="1857364"/>
          <a:ext cx="4786346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1755</Words>
  <Application>Microsoft Office PowerPoint</Application>
  <PresentationFormat>Apresentação no Ecrã (4:3)</PresentationFormat>
  <Paragraphs>418</Paragraphs>
  <Slides>43</Slides>
  <Notes>43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43</vt:i4>
      </vt:variant>
    </vt:vector>
  </HeadingPairs>
  <TitlesOfParts>
    <vt:vector size="44" baseType="lpstr">
      <vt:lpstr>Tema do Office</vt:lpstr>
      <vt:lpstr>Diapositivo 1</vt:lpstr>
      <vt:lpstr>Génese da ideia do negócio</vt:lpstr>
      <vt:lpstr>Porquê criar a NBR</vt:lpstr>
      <vt:lpstr>Pontos fortes </vt:lpstr>
      <vt:lpstr>Pontos fracos</vt:lpstr>
      <vt:lpstr>Ameaças</vt:lpstr>
      <vt:lpstr>Oportunidades</vt:lpstr>
      <vt:lpstr>Principais Pressupostos do negócio:</vt:lpstr>
      <vt:lpstr>Mercado</vt:lpstr>
      <vt:lpstr>Mercado</vt:lpstr>
      <vt:lpstr>Mercado</vt:lpstr>
      <vt:lpstr>Mercado</vt:lpstr>
      <vt:lpstr>Concorrentes</vt:lpstr>
      <vt:lpstr>Preços praticados por outras empresas no aluguer de portáteis: </vt:lpstr>
      <vt:lpstr>Preços aplicados por outras empresas no aluguer de portáteis: </vt:lpstr>
      <vt:lpstr>Preços aplicados por outras empresas no aluguer de portáteis: </vt:lpstr>
      <vt:lpstr>Diapositivo 17</vt:lpstr>
      <vt:lpstr>Diapositivo 18</vt:lpstr>
      <vt:lpstr>Serviços</vt:lpstr>
      <vt:lpstr>Mercados alvo e clientes </vt:lpstr>
      <vt:lpstr>Preços do serviço de aluguer</vt:lpstr>
      <vt:lpstr>Preços do serviço publicidade</vt:lpstr>
      <vt:lpstr>Distribuição:</vt:lpstr>
      <vt:lpstr>Opinião dos estudantes </vt:lpstr>
      <vt:lpstr>Opinião dos estudantes</vt:lpstr>
      <vt:lpstr>Opinião dos estudantes</vt:lpstr>
      <vt:lpstr>Opinião dos estudantes</vt:lpstr>
      <vt:lpstr>Opinião dos estudantes</vt:lpstr>
      <vt:lpstr>Imagem da Empresa</vt:lpstr>
      <vt:lpstr>Fidelização / Comunicação</vt:lpstr>
      <vt:lpstr>Fidelização / Comunicação</vt:lpstr>
      <vt:lpstr>Fidelização / Comunicação</vt:lpstr>
      <vt:lpstr>Fidelização / Comunicação</vt:lpstr>
      <vt:lpstr>Financiamento – Previsões de aluguer</vt:lpstr>
      <vt:lpstr>Pressupostos (Gerais)</vt:lpstr>
      <vt:lpstr>Pressupostos (Receitas)</vt:lpstr>
      <vt:lpstr>Pressupostos (Despesas)</vt:lpstr>
      <vt:lpstr>Plano Financeiro - Avaliação</vt:lpstr>
      <vt:lpstr>Plano Financeiro - Avaliação</vt:lpstr>
      <vt:lpstr>Website</vt:lpstr>
      <vt:lpstr>Ambições Futuras</vt:lpstr>
      <vt:lpstr>Conclusões</vt:lpstr>
      <vt:lpstr>Diapositivo 43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Vânia</dc:creator>
  <cp:lastModifiedBy>.</cp:lastModifiedBy>
  <cp:revision>63</cp:revision>
  <dcterms:created xsi:type="dcterms:W3CDTF">2009-04-18T14:09:31Z</dcterms:created>
  <dcterms:modified xsi:type="dcterms:W3CDTF">2009-06-08T10:35:05Z</dcterms:modified>
</cp:coreProperties>
</file>